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2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entury Gothic" panose="020B0502020202020204" pitchFamily="34" charset="0"/>
      <p:regular r:id="rId34"/>
      <p:bold r:id="rId35"/>
      <p:italic r:id="rId36"/>
      <p:boldItalic r:id="rId37"/>
    </p:embeddedFont>
    <p:embeddedFont>
      <p:font typeface="Garamond" panose="02020404030301010803" pitchFamily="18" charset="0"/>
      <p:regular r:id="rId38"/>
      <p:bold r:id="rId39"/>
      <p:italic r:id="rId40"/>
    </p:embeddedFont>
    <p:embeddedFont>
      <p:font typeface="Gill Sans" panose="020B0604020202020204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3" roundtripDataSignature="AMtx7miMBqGCNjOoqh1IA0KVqQdnbRAL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CF48DC-7E28-4095-B077-DA5EED094CAD}">
  <a:tblStyle styleId="{4ACF48DC-7E28-4095-B077-DA5EED094CAD}" styleName="Table_0">
    <a:wholeTbl>
      <a:tcTxStyle b="off" i="off">
        <a:font>
          <a:latin typeface="Gill Sans MT"/>
          <a:ea typeface="Gill Sans MT"/>
          <a:cs typeface="Gill Sans M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5EFEE"/>
          </a:solidFill>
        </a:fill>
      </a:tcStyle>
    </a:wholeTbl>
    <a:band1H>
      <a:tcTxStyle/>
      <a:tcStyle>
        <a:tcBdr/>
        <a:fill>
          <a:solidFill>
            <a:srgbClr val="EADDD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ADDD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customschemas.google.com/relationships/presentationmetadata" Target="meta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font" Target="fonts/font12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01T21:16:26.14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1,'12'169,"-1"-7,-12 215,1-355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01T21:16:39.35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85 0,'-2'1,"0"-1,0 0,0 1,0-1,0 1,0 0,0 0,0 0,0 0,1 0,-1 0,0 0,1 0,-1 1,1-1,-1 1,1-1,-1 1,1 0,0-1,0 1,0 0,0 0,0 0,0 0,1 0,-1 0,1 0,-1 0,1 0,0 0,0 3,-2 11,1 0,0 1,2 18,0-16,11 77,-7-70,2 49,4 51,-6-83,1 48,-5-71,-1-1,-1 0,-1 0,0 0,-1-1,-1 1,-1 0,-14 33,8-26,1 1,1 1,1 0,-4 34,11-50,1 0,1 0,-1 0,2 0,5 22,2 27,-2 3,22 102,-25-147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01T21:17:18.40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1,'0'1166,"0"-1143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01T21:17:28.62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0,'0'799,"0"-777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01T21:17:39.90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0,'0'1029,"0"-1005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01T21:17:40.78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1 508,'0'0,"0"-7,0-10,0-14,0-8,0-8,0-9,0 3,0 3,0 5,0 8,0 2,0 4,0 6,0 5,0 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12-01T21:17:53.56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0,'0'4,"0"4,0 5,0 8,0 7,0 7,0 8,0 8,0 7,0 3,0 4,0 1,0 1,0-4,0-9,0-10,0-12</inkml:trace>
</inkml:ink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4.gif>
</file>

<file path=ppt/media/image5.gif>
</file>

<file path=ppt/media/image6.gif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4" name="Google Shape;30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7" name="Google Shape;407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3" name="Google Shape;18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Google Shape;20;p31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1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1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31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4" name="Google Shape;24;p31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5" name="Google Shape;25;p31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6" name="Google Shape;26;p31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FEFEFE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7" name="Google Shape;27;p31"/>
          <p:cNvSpPr txBox="1"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6800"/>
              <a:buFont typeface="Century Gothic"/>
              <a:buNone/>
              <a:defRPr sz="6800" b="0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1"/>
          <p:cNvSpPr txBox="1"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1"/>
          <p:cNvSpPr txBox="1">
            <a:spLocks noGrp="1"/>
          </p:cNvSpPr>
          <p:nvPr>
            <p:ph type="dt" idx="10"/>
          </p:nvPr>
        </p:nvSpPr>
        <p:spPr>
          <a:xfrm>
            <a:off x="5318760" y="1341256"/>
            <a:ext cx="1554480" cy="485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1"/>
          <p:cNvSpPr txBox="1">
            <a:spLocks noGrp="1"/>
          </p:cNvSpPr>
          <p:nvPr>
            <p:ph type="ftr" idx="11"/>
          </p:nvPr>
        </p:nvSpPr>
        <p:spPr>
          <a:xfrm>
            <a:off x="1629100" y="5177408"/>
            <a:ext cx="5730295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EFEF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1"/>
          <p:cNvSpPr txBox="1">
            <a:spLocks noGrp="1"/>
          </p:cNvSpPr>
          <p:nvPr>
            <p:ph type="sldNum" idx="12"/>
          </p:nvPr>
        </p:nvSpPr>
        <p:spPr>
          <a:xfrm>
            <a:off x="8606920" y="5177408"/>
            <a:ext cx="19559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9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9"/>
          <p:cNvSpPr>
            <a:spLocks noGrp="1"/>
          </p:cNvSpPr>
          <p:nvPr>
            <p:ph type="pic" idx="2"/>
          </p:nvPr>
        </p:nvSpPr>
        <p:spPr>
          <a:xfrm>
            <a:off x="228599" y="237744"/>
            <a:ext cx="7696201" cy="6382512"/>
          </a:xfrm>
          <a:prstGeom prst="rect">
            <a:avLst/>
          </a:prstGeom>
          <a:solidFill>
            <a:srgbClr val="DBC0BD"/>
          </a:solidFill>
          <a:ln>
            <a:noFill/>
          </a:ln>
        </p:spPr>
      </p:sp>
      <p:sp>
        <p:nvSpPr>
          <p:cNvPr id="112" name="Google Shape;112;p39"/>
          <p:cNvSpPr txBox="1">
            <a:spLocks noGrp="1"/>
          </p:cNvSpPr>
          <p:nvPr>
            <p:ph type="dt" idx="10"/>
          </p:nvPr>
        </p:nvSpPr>
        <p:spPr>
          <a:xfrm>
            <a:off x="5662337" y="6035040"/>
            <a:ext cx="2071963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9"/>
          <p:cNvSpPr txBox="1">
            <a:spLocks noGrp="1"/>
          </p:cNvSpPr>
          <p:nvPr>
            <p:ph type="ftr" idx="11"/>
          </p:nvPr>
        </p:nvSpPr>
        <p:spPr>
          <a:xfrm>
            <a:off x="612648" y="6035040"/>
            <a:ext cx="4588002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39"/>
          <p:cNvSpPr txBox="1">
            <a:spLocks noGrp="1"/>
          </p:cNvSpPr>
          <p:nvPr>
            <p:ph type="sldNum" idx="12"/>
          </p:nvPr>
        </p:nvSpPr>
        <p:spPr>
          <a:xfrm>
            <a:off x="10396728" y="6035040"/>
            <a:ext cx="1225296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p39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39"/>
          <p:cNvSpPr txBox="1"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 b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9"/>
          <p:cNvSpPr txBox="1">
            <a:spLocks noGrp="1"/>
          </p:cNvSpPr>
          <p:nvPr>
            <p:ph type="body" idx="1"/>
          </p:nvPr>
        </p:nvSpPr>
        <p:spPr>
          <a:xfrm>
            <a:off x="8477250" y="2386584"/>
            <a:ext cx="3144774" cy="3511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0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40"/>
          <p:cNvSpPr txBox="1">
            <a:spLocks noGrp="1"/>
          </p:cNvSpPr>
          <p:nvPr>
            <p:ph type="body" idx="1"/>
          </p:nvPr>
        </p:nvSpPr>
        <p:spPr>
          <a:xfrm rot="5400000">
            <a:off x="4171188" y="-1001268"/>
            <a:ext cx="3849624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21" name="Google Shape;121;p40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40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40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1"/>
          <p:cNvSpPr txBox="1">
            <a:spLocks noGrp="1"/>
          </p:cNvSpPr>
          <p:nvPr>
            <p:ph type="title"/>
          </p:nvPr>
        </p:nvSpPr>
        <p:spPr>
          <a:xfrm rot="5400000">
            <a:off x="7543800" y="2209800"/>
            <a:ext cx="52578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41"/>
          <p:cNvSpPr txBox="1">
            <a:spLocks noGrp="1"/>
          </p:cNvSpPr>
          <p:nvPr>
            <p:ph type="body" idx="1"/>
          </p:nvPr>
        </p:nvSpPr>
        <p:spPr>
          <a:xfrm rot="5400000">
            <a:off x="2247900" y="-647700"/>
            <a:ext cx="5257800" cy="80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27" name="Google Shape;127;p41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41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41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2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2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4" name="Google Shape;44;p32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2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2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9" name="Google Shape;49;p30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0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" name="Google Shape;52;p30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53" name="Google Shape;53;p30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4" name="Google Shape;54;p30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5" name="Google Shape;55;p30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56" name="Google Shape;56;p30"/>
          <p:cNvSpPr txBox="1"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Century Gothic"/>
              <a:buNone/>
              <a:defRPr sz="6800" b="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0"/>
          <p:cNvSpPr txBox="1"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8" name="Google Shape;58;p30"/>
          <p:cNvSpPr txBox="1">
            <a:spLocks noGrp="1"/>
          </p:cNvSpPr>
          <p:nvPr>
            <p:ph type="dt" idx="10"/>
          </p:nvPr>
        </p:nvSpPr>
        <p:spPr>
          <a:xfrm>
            <a:off x="5318760" y="1341256"/>
            <a:ext cx="1554480" cy="485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0"/>
          <p:cNvSpPr txBox="1">
            <a:spLocks noGrp="1"/>
          </p:cNvSpPr>
          <p:nvPr>
            <p:ph type="ftr" idx="11"/>
          </p:nvPr>
        </p:nvSpPr>
        <p:spPr>
          <a:xfrm>
            <a:off x="1629100" y="5177408"/>
            <a:ext cx="5730295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0"/>
          <p:cNvSpPr txBox="1">
            <a:spLocks noGrp="1"/>
          </p:cNvSpPr>
          <p:nvPr>
            <p:ph type="sldNum" idx="12"/>
          </p:nvPr>
        </p:nvSpPr>
        <p:spPr>
          <a:xfrm>
            <a:off x="8606920" y="5177408"/>
            <a:ext cx="19559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3" name="Google Shape;63;p33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3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3"/>
          <p:cNvSpPr txBox="1"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Century Gothic"/>
              <a:buNone/>
              <a:defRPr sz="680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" name="Google Shape;67;p33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68" name="Google Shape;68;p33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9" name="Google Shape;69;p33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0" name="Google Shape;70;p33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1" name="Google Shape;71;p33"/>
          <p:cNvSpPr txBox="1"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33"/>
          <p:cNvSpPr txBox="1">
            <a:spLocks noGrp="1"/>
          </p:cNvSpPr>
          <p:nvPr>
            <p:ph type="dt" idx="10"/>
          </p:nvPr>
        </p:nvSpPr>
        <p:spPr>
          <a:xfrm>
            <a:off x="5318760" y="1344502"/>
            <a:ext cx="1554480" cy="498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ftr" idx="11"/>
          </p:nvPr>
        </p:nvSpPr>
        <p:spPr>
          <a:xfrm>
            <a:off x="1629157" y="5177408"/>
            <a:ext cx="5660134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3"/>
          <p:cNvSpPr txBox="1">
            <a:spLocks noGrp="1"/>
          </p:cNvSpPr>
          <p:nvPr>
            <p:ph type="sldNum" idx="12"/>
          </p:nvPr>
        </p:nvSpPr>
        <p:spPr>
          <a:xfrm>
            <a:off x="8604504" y="5177408"/>
            <a:ext cx="1958339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4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78" name="Google Shape;78;p34"/>
          <p:cNvSpPr txBox="1">
            <a:spLocks noGrp="1"/>
          </p:cNvSpPr>
          <p:nvPr>
            <p:ph type="body" idx="2"/>
          </p:nvPr>
        </p:nvSpPr>
        <p:spPr>
          <a:xfrm>
            <a:off x="646176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79" name="Google Shape;79;p34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4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4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5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5"/>
          <p:cNvSpPr txBox="1"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1" i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5" name="Google Shape;85;p35"/>
          <p:cNvSpPr txBox="1">
            <a:spLocks noGrp="1"/>
          </p:cNvSpPr>
          <p:nvPr>
            <p:ph type="body" idx="2"/>
          </p:nvPr>
        </p:nvSpPr>
        <p:spPr>
          <a:xfrm>
            <a:off x="1069848" y="2792472"/>
            <a:ext cx="4663440" cy="316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86" name="Google Shape;86;p35"/>
          <p:cNvSpPr txBox="1">
            <a:spLocks noGrp="1"/>
          </p:cNvSpPr>
          <p:nvPr>
            <p:ph type="body" idx="3"/>
          </p:nvPr>
        </p:nvSpPr>
        <p:spPr>
          <a:xfrm>
            <a:off x="6458712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7" name="Google Shape;87;p35"/>
          <p:cNvSpPr txBox="1">
            <a:spLocks noGrp="1"/>
          </p:cNvSpPr>
          <p:nvPr>
            <p:ph type="body" idx="4"/>
          </p:nvPr>
        </p:nvSpPr>
        <p:spPr>
          <a:xfrm>
            <a:off x="6458712" y="2792471"/>
            <a:ext cx="4663440" cy="3164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88" name="Google Shape;88;p35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5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5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6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36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6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6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7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7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7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8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8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8"/>
          <p:cNvSpPr txBox="1"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 b="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38"/>
          <p:cNvSpPr txBox="1">
            <a:spLocks noGrp="1"/>
          </p:cNvSpPr>
          <p:nvPr>
            <p:ph type="body" idx="1"/>
          </p:nvPr>
        </p:nvSpPr>
        <p:spPr>
          <a:xfrm>
            <a:off x="685800" y="609600"/>
            <a:ext cx="68580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900"/>
              <a:buChar char="◦"/>
              <a:defRPr sz="19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105" name="Google Shape;105;p38"/>
          <p:cNvSpPr txBox="1">
            <a:spLocks noGrp="1"/>
          </p:cNvSpPr>
          <p:nvPr>
            <p:ph type="body" idx="2"/>
          </p:nvPr>
        </p:nvSpPr>
        <p:spPr>
          <a:xfrm>
            <a:off x="8458200" y="2336800"/>
            <a:ext cx="3161963" cy="3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38"/>
          <p:cNvSpPr txBox="1">
            <a:spLocks noGrp="1"/>
          </p:cNvSpPr>
          <p:nvPr>
            <p:ph type="dt" idx="10"/>
          </p:nvPr>
        </p:nvSpPr>
        <p:spPr>
          <a:xfrm>
            <a:off x="5588000" y="6035040"/>
            <a:ext cx="19558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8"/>
          <p:cNvSpPr txBox="1">
            <a:spLocks noGrp="1"/>
          </p:cNvSpPr>
          <p:nvPr>
            <p:ph type="ftr" idx="11"/>
          </p:nvPr>
        </p:nvSpPr>
        <p:spPr>
          <a:xfrm>
            <a:off x="685801" y="6035040"/>
            <a:ext cx="45847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8"/>
          <p:cNvSpPr txBox="1">
            <a:spLocks noGrp="1"/>
          </p:cNvSpPr>
          <p:nvPr>
            <p:ph type="sldNum" idx="12"/>
          </p:nvPr>
        </p:nvSpPr>
        <p:spPr>
          <a:xfrm>
            <a:off x="10396728" y="6035040"/>
            <a:ext cx="122343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000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" name="Google Shape;11;p29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9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9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Garamond"/>
              <a:buChar char="◦"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Garamond"/>
              <a:buChar char="◦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5" name="Google Shape;15;p29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6" name="Google Shape;16;p29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7" name="Google Shape;17;p29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4" name="Google Shape;34;p28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rgbClr val="BFBFBF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8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9525" cap="sq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8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  <a:defRPr sz="36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28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Garamond"/>
              <a:buChar char="◦"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Garamond"/>
              <a:buChar char="◦"/>
              <a:defRPr sz="16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40" name="Google Shape;40;p28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3F3F3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12" Type="http://schemas.openxmlformats.org/officeDocument/2006/relationships/customXml" Target="../ink/ink5.xml"/><Relationship Id="rId17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6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image" Target="../media/image22.png"/><Relationship Id="rId5" Type="http://schemas.openxmlformats.org/officeDocument/2006/relationships/image" Target="../media/image19.png"/><Relationship Id="rId15" Type="http://schemas.openxmlformats.org/officeDocument/2006/relationships/image" Target="../media/image24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21.png"/><Relationship Id="rId14" Type="http://schemas.openxmlformats.org/officeDocument/2006/relationships/customXml" Target="../ink/ink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7.gi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5" name="Google Shape;135;p1"/>
          <p:cNvPicPr preferRelativeResize="0"/>
          <p:nvPr/>
        </p:nvPicPr>
        <p:blipFill rotWithShape="1">
          <a:blip r:embed="rId3">
            <a:alphaModFix/>
          </a:blip>
          <a:srcRect t="6224" b="3776"/>
          <a:stretch/>
        </p:blipFill>
        <p:spPr>
          <a:xfrm>
            <a:off x="1" y="11"/>
            <a:ext cx="12191999" cy="685798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"/>
          <p:cNvSpPr/>
          <p:nvPr/>
        </p:nvSpPr>
        <p:spPr>
          <a:xfrm>
            <a:off x="1307869" y="1267730"/>
            <a:ext cx="9576262" cy="4307950"/>
          </a:xfrm>
          <a:prstGeom prst="rect">
            <a:avLst/>
          </a:prstGeom>
          <a:solidFill>
            <a:schemeClr val="dk1">
              <a:alpha val="2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7" name="Google Shape;137;p1"/>
          <p:cNvSpPr/>
          <p:nvPr/>
        </p:nvSpPr>
        <p:spPr>
          <a:xfrm>
            <a:off x="1307868" y="1267730"/>
            <a:ext cx="9576262" cy="4307950"/>
          </a:xfrm>
          <a:prstGeom prst="rect">
            <a:avLst/>
          </a:prstGeom>
          <a:solidFill>
            <a:srgbClr val="C49792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8" name="Google Shape;138;p1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"/>
          <p:cNvSpPr txBox="1"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Century Gothic"/>
              <a:buNone/>
            </a:pPr>
            <a:r>
              <a:rPr lang="en-US" sz="5800"/>
              <a:t>ANALYZING RELATIONSHIP BETWEEN QB EPA BY ROUTE AND WIN%</a:t>
            </a:r>
            <a:endParaRPr/>
          </a:p>
        </p:txBody>
      </p:sp>
      <p:sp>
        <p:nvSpPr>
          <p:cNvPr id="140" name="Google Shape;140;p1"/>
          <p:cNvSpPr txBox="1">
            <a:spLocks noGrp="1"/>
          </p:cNvSpPr>
          <p:nvPr>
            <p:ph type="subTitle" idx="1"/>
          </p:nvPr>
        </p:nvSpPr>
        <p:spPr>
          <a:xfrm>
            <a:off x="1769532" y="4412974"/>
            <a:ext cx="8652938" cy="1033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endParaRPr sz="10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</a:pPr>
            <a:r>
              <a:rPr lang="en-US" sz="1000">
                <a:solidFill>
                  <a:schemeClr val="lt1"/>
                </a:solidFill>
              </a:rPr>
              <a:t>Rocco Trinci</a:t>
            </a:r>
            <a:endParaRPr sz="10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</a:pPr>
            <a:r>
              <a:rPr lang="en-US" sz="1000">
                <a:solidFill>
                  <a:schemeClr val="lt1"/>
                </a:solidFill>
              </a:rPr>
              <a:t>40129209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</a:pPr>
            <a:r>
              <a:rPr lang="en-US" sz="1000">
                <a:solidFill>
                  <a:schemeClr val="lt1"/>
                </a:solidFill>
              </a:rPr>
              <a:t>STAT 497</a:t>
            </a:r>
            <a:endParaRPr/>
          </a:p>
        </p:txBody>
      </p:sp>
      <p:sp>
        <p:nvSpPr>
          <p:cNvPr id="141" name="Google Shape;141;p1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FEFEFE">
                <a:alpha val="8000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9" name="Google Shape;269;p10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0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9525" cap="sq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0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Key Routes </a:t>
            </a:r>
            <a:endParaRPr/>
          </a:p>
        </p:txBody>
      </p:sp>
      <p:grpSp>
        <p:nvGrpSpPr>
          <p:cNvPr id="272" name="Google Shape;272;p10"/>
          <p:cNvGrpSpPr/>
          <p:nvPr/>
        </p:nvGrpSpPr>
        <p:grpSpPr>
          <a:xfrm>
            <a:off x="1070237" y="2311475"/>
            <a:ext cx="10051524" cy="3722787"/>
            <a:chOff x="3437" y="1412"/>
            <a:chExt cx="10051524" cy="3722787"/>
          </a:xfrm>
        </p:grpSpPr>
        <p:sp>
          <p:nvSpPr>
            <p:cNvPr id="273" name="Google Shape;273;p10"/>
            <p:cNvSpPr/>
            <p:nvPr/>
          </p:nvSpPr>
          <p:spPr>
            <a:xfrm>
              <a:off x="3437" y="1412"/>
              <a:ext cx="1861393" cy="1116836"/>
            </a:xfrm>
            <a:prstGeom prst="rect">
              <a:avLst/>
            </a:prstGeom>
            <a:solidFill>
              <a:srgbClr val="B99D7D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0"/>
            <p:cNvSpPr txBox="1"/>
            <p:nvPr/>
          </p:nvSpPr>
          <p:spPr>
            <a:xfrm>
              <a:off x="3437" y="1412"/>
              <a:ext cx="1861393" cy="11168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Gill Sans"/>
                <a:buNone/>
              </a:pPr>
              <a:r>
                <a:rPr lang="en-US" sz="4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Angle</a:t>
              </a:r>
              <a:endParaRPr/>
            </a:p>
          </p:txBody>
        </p:sp>
        <p:sp>
          <p:nvSpPr>
            <p:cNvPr id="275" name="Google Shape;275;p10"/>
            <p:cNvSpPr/>
            <p:nvPr/>
          </p:nvSpPr>
          <p:spPr>
            <a:xfrm>
              <a:off x="2050970" y="1412"/>
              <a:ext cx="1861393" cy="1116836"/>
            </a:xfrm>
            <a:prstGeom prst="rect">
              <a:avLst/>
            </a:prstGeom>
            <a:solidFill>
              <a:srgbClr val="B69D7E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0"/>
            <p:cNvSpPr txBox="1"/>
            <p:nvPr/>
          </p:nvSpPr>
          <p:spPr>
            <a:xfrm>
              <a:off x="2050970" y="1412"/>
              <a:ext cx="1861393" cy="11168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Gill Sans"/>
                <a:buNone/>
              </a:pPr>
              <a:r>
                <a:rPr lang="en-US" sz="4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Corner</a:t>
              </a:r>
              <a:endParaRPr/>
            </a:p>
          </p:txBody>
        </p:sp>
        <p:sp>
          <p:nvSpPr>
            <p:cNvPr id="277" name="Google Shape;277;p10"/>
            <p:cNvSpPr/>
            <p:nvPr/>
          </p:nvSpPr>
          <p:spPr>
            <a:xfrm>
              <a:off x="4098503" y="1412"/>
              <a:ext cx="1861393" cy="1116836"/>
            </a:xfrm>
            <a:prstGeom prst="rect">
              <a:avLst/>
            </a:prstGeom>
            <a:solidFill>
              <a:srgbClr val="B49E7E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 txBox="1"/>
            <p:nvPr/>
          </p:nvSpPr>
          <p:spPr>
            <a:xfrm>
              <a:off x="4098503" y="1412"/>
              <a:ext cx="1861393" cy="11168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Gill Sans"/>
                <a:buNone/>
              </a:pPr>
              <a:r>
                <a:rPr lang="en-US" sz="4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Cross</a:t>
              </a:r>
              <a:endParaRPr/>
            </a:p>
          </p:txBody>
        </p:sp>
        <p:sp>
          <p:nvSpPr>
            <p:cNvPr id="279" name="Google Shape;279;p10"/>
            <p:cNvSpPr/>
            <p:nvPr/>
          </p:nvSpPr>
          <p:spPr>
            <a:xfrm>
              <a:off x="6146036" y="1412"/>
              <a:ext cx="1861393" cy="1116836"/>
            </a:xfrm>
            <a:prstGeom prst="rect">
              <a:avLst/>
            </a:prstGeom>
            <a:solidFill>
              <a:srgbClr val="B2A07E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0"/>
            <p:cNvSpPr txBox="1"/>
            <p:nvPr/>
          </p:nvSpPr>
          <p:spPr>
            <a:xfrm>
              <a:off x="6146036" y="1412"/>
              <a:ext cx="1861393" cy="11168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Gill Sans"/>
                <a:buNone/>
              </a:pPr>
              <a:r>
                <a:rPr lang="en-US" sz="4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Flat</a:t>
              </a:r>
              <a:endParaRPr/>
            </a:p>
          </p:txBody>
        </p:sp>
        <p:sp>
          <p:nvSpPr>
            <p:cNvPr id="281" name="Google Shape;281;p10"/>
            <p:cNvSpPr/>
            <p:nvPr/>
          </p:nvSpPr>
          <p:spPr>
            <a:xfrm>
              <a:off x="8193568" y="1412"/>
              <a:ext cx="1861393" cy="1116836"/>
            </a:xfrm>
            <a:prstGeom prst="rect">
              <a:avLst/>
            </a:prstGeom>
            <a:solidFill>
              <a:srgbClr val="B1A07E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 txBox="1"/>
            <p:nvPr/>
          </p:nvSpPr>
          <p:spPr>
            <a:xfrm>
              <a:off x="8193568" y="1412"/>
              <a:ext cx="1861393" cy="11168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Gill Sans"/>
                <a:buNone/>
              </a:pPr>
              <a:r>
                <a:rPr lang="en-US" sz="4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Go</a:t>
              </a:r>
              <a:endParaRPr/>
            </a:p>
          </p:txBody>
        </p:sp>
        <p:sp>
          <p:nvSpPr>
            <p:cNvPr id="283" name="Google Shape;283;p10"/>
            <p:cNvSpPr/>
            <p:nvPr/>
          </p:nvSpPr>
          <p:spPr>
            <a:xfrm>
              <a:off x="3437" y="1304387"/>
              <a:ext cx="1861393" cy="1116836"/>
            </a:xfrm>
            <a:prstGeom prst="rect">
              <a:avLst/>
            </a:prstGeom>
            <a:solidFill>
              <a:srgbClr val="AFA17E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0"/>
            <p:cNvSpPr txBox="1"/>
            <p:nvPr/>
          </p:nvSpPr>
          <p:spPr>
            <a:xfrm>
              <a:off x="3437" y="1304387"/>
              <a:ext cx="1861393" cy="11168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Gill Sans"/>
                <a:buNone/>
              </a:pPr>
              <a:r>
                <a:rPr lang="en-US" sz="4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Hitch</a:t>
              </a:r>
              <a:endParaRPr/>
            </a:p>
          </p:txBody>
        </p:sp>
        <p:sp>
          <p:nvSpPr>
            <p:cNvPr id="285" name="Google Shape;285;p10"/>
            <p:cNvSpPr/>
            <p:nvPr/>
          </p:nvSpPr>
          <p:spPr>
            <a:xfrm>
              <a:off x="2050970" y="1304387"/>
              <a:ext cx="1861393" cy="1116836"/>
            </a:xfrm>
            <a:prstGeom prst="rect">
              <a:avLst/>
            </a:prstGeom>
            <a:solidFill>
              <a:srgbClr val="ADA27E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0"/>
            <p:cNvSpPr txBox="1"/>
            <p:nvPr/>
          </p:nvSpPr>
          <p:spPr>
            <a:xfrm>
              <a:off x="2050970" y="1304387"/>
              <a:ext cx="1861393" cy="11168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Gill Sans"/>
                <a:buNone/>
              </a:pPr>
              <a:r>
                <a:rPr lang="en-US" sz="4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In</a:t>
              </a:r>
              <a:endParaRPr/>
            </a:p>
          </p:txBody>
        </p:sp>
        <p:sp>
          <p:nvSpPr>
            <p:cNvPr id="287" name="Google Shape;287;p10"/>
            <p:cNvSpPr/>
            <p:nvPr/>
          </p:nvSpPr>
          <p:spPr>
            <a:xfrm>
              <a:off x="4098503" y="1304387"/>
              <a:ext cx="1861393" cy="1116836"/>
            </a:xfrm>
            <a:prstGeom prst="rect">
              <a:avLst/>
            </a:prstGeom>
            <a:solidFill>
              <a:srgbClr val="ACA37E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0"/>
            <p:cNvSpPr txBox="1"/>
            <p:nvPr/>
          </p:nvSpPr>
          <p:spPr>
            <a:xfrm>
              <a:off x="4098503" y="1304387"/>
              <a:ext cx="1861393" cy="11168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Gill Sans"/>
                <a:buNone/>
              </a:pPr>
              <a:r>
                <a:rPr lang="en-US" sz="4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Out</a:t>
              </a:r>
              <a:endParaRPr/>
            </a:p>
          </p:txBody>
        </p:sp>
        <p:sp>
          <p:nvSpPr>
            <p:cNvPr id="289" name="Google Shape;289;p10"/>
            <p:cNvSpPr/>
            <p:nvPr/>
          </p:nvSpPr>
          <p:spPr>
            <a:xfrm>
              <a:off x="6146036" y="1304387"/>
              <a:ext cx="1861393" cy="1116836"/>
            </a:xfrm>
            <a:prstGeom prst="rect">
              <a:avLst/>
            </a:prstGeom>
            <a:solidFill>
              <a:srgbClr val="AAA37E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0"/>
            <p:cNvSpPr txBox="1"/>
            <p:nvPr/>
          </p:nvSpPr>
          <p:spPr>
            <a:xfrm>
              <a:off x="6146036" y="1304387"/>
              <a:ext cx="1861393" cy="11168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Gill Sans"/>
                <a:buNone/>
              </a:pPr>
              <a:r>
                <a:rPr lang="en-US" sz="4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Post</a:t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8193568" y="1304387"/>
              <a:ext cx="1861393" cy="1116836"/>
            </a:xfrm>
            <a:prstGeom prst="rect">
              <a:avLst/>
            </a:prstGeom>
            <a:solidFill>
              <a:srgbClr val="A8A47E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0"/>
            <p:cNvSpPr txBox="1"/>
            <p:nvPr/>
          </p:nvSpPr>
          <p:spPr>
            <a:xfrm>
              <a:off x="8193568" y="1304387"/>
              <a:ext cx="1861393" cy="11168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Gill Sans"/>
                <a:buNone/>
              </a:pPr>
              <a:r>
                <a:rPr lang="en-US" sz="4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Screen</a:t>
              </a:r>
              <a:endParaRPr/>
            </a:p>
          </p:txBody>
        </p:sp>
        <p:sp>
          <p:nvSpPr>
            <p:cNvPr id="293" name="Google Shape;293;p10"/>
            <p:cNvSpPr/>
            <p:nvPr/>
          </p:nvSpPr>
          <p:spPr>
            <a:xfrm>
              <a:off x="4098503" y="2607363"/>
              <a:ext cx="1861393" cy="1116836"/>
            </a:xfrm>
            <a:prstGeom prst="rect">
              <a:avLst/>
            </a:prstGeom>
            <a:solidFill>
              <a:srgbClr val="A6A37E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0"/>
            <p:cNvSpPr txBox="1"/>
            <p:nvPr/>
          </p:nvSpPr>
          <p:spPr>
            <a:xfrm>
              <a:off x="4098503" y="2607363"/>
              <a:ext cx="1861393" cy="11168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4000"/>
                <a:buFont typeface="Gill Sans"/>
                <a:buNone/>
              </a:pPr>
              <a:r>
                <a:rPr lang="en-US" sz="4000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rPr>
                <a:t>Slant</a:t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1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What is EPA?</a:t>
            </a:r>
            <a:endParaRPr/>
          </a:p>
        </p:txBody>
      </p:sp>
      <p:sp>
        <p:nvSpPr>
          <p:cNvPr id="300" name="Google Shape;300;p11"/>
          <p:cNvSpPr txBox="1">
            <a:spLocks noGrp="1"/>
          </p:cNvSpPr>
          <p:nvPr>
            <p:ph type="body" idx="1"/>
          </p:nvPr>
        </p:nvSpPr>
        <p:spPr>
          <a:xfrm>
            <a:off x="1066799" y="1894776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Stands for ‘Expected Points Added’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First introduced in 1970 by Virgil Carter &amp; Robert E. </a:t>
            </a:r>
            <a:r>
              <a:rPr lang="en-US" dirty="0" err="1"/>
              <a:t>Machol</a:t>
            </a:r>
            <a:r>
              <a:rPr lang="en-US" dirty="0"/>
              <a:t> (Carter &amp; </a:t>
            </a:r>
            <a:r>
              <a:rPr lang="en-US" dirty="0" err="1"/>
              <a:t>Machol</a:t>
            </a:r>
            <a:r>
              <a:rPr lang="en-US" dirty="0"/>
              <a:t>, 1971)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Aims to quantify the value gained/loss for every snap of a football game, taking into account game context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A team’s expected points at any point are calculated using “historical mathematical chances a team will score based on the field position and down’’ </a:t>
            </a:r>
            <a:r>
              <a:rPr lang="en-US" baseline="30000" dirty="0"/>
              <a:t>1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From there, EPA for each play can be calculated be taking the difference of a team’s EP before and after said play 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In this study, will focus on EPA on passing plays (i.e. plays where a pass was completed, attempted or planned to be attempted but disrupted by the defense before the attempt), also known as PASS EPA</a:t>
            </a:r>
            <a:endParaRPr dirty="0"/>
          </a:p>
        </p:txBody>
      </p:sp>
      <p:sp>
        <p:nvSpPr>
          <p:cNvPr id="301" name="Google Shape;301;p11"/>
          <p:cNvSpPr txBox="1"/>
          <p:nvPr/>
        </p:nvSpPr>
        <p:spPr>
          <a:xfrm>
            <a:off x="540151" y="6053046"/>
            <a:ext cx="11111697" cy="348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aseline="30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1 </a:t>
            </a:r>
            <a:r>
              <a:rPr lang="en-US" sz="1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Joey DiCresce et al., “Which QB Stats Are the Most Important?,” M, April 14, 2020, https://mfootballanalytics.com/2020/04/06/which-qb-stats-are-the-most-important/.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aseline="30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2"/>
          <p:cNvSpPr txBox="1">
            <a:spLocks noGrp="1"/>
          </p:cNvSpPr>
          <p:nvPr>
            <p:ph type="title"/>
          </p:nvPr>
        </p:nvSpPr>
        <p:spPr>
          <a:xfrm>
            <a:off x="8636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dirty="0"/>
              <a:t>Literature Review</a:t>
            </a:r>
            <a:endParaRPr dirty="0"/>
          </a:p>
        </p:txBody>
      </p:sp>
      <p:sp>
        <p:nvSpPr>
          <p:cNvPr id="307" name="Google Shape;307;p12"/>
          <p:cNvSpPr txBox="1">
            <a:spLocks noGrp="1"/>
          </p:cNvSpPr>
          <p:nvPr>
            <p:ph type="body" idx="1"/>
          </p:nvPr>
        </p:nvSpPr>
        <p:spPr>
          <a:xfrm>
            <a:off x="1066799" y="2014194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◦"/>
            </a:pPr>
            <a:r>
              <a:rPr lang="en-US" dirty="0"/>
              <a:t>On a scholarly level, football lags behind in terms in-depth statistical analysis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ct val="100000"/>
              <a:buChar char="◦"/>
            </a:pPr>
            <a:r>
              <a:rPr lang="en-US" dirty="0"/>
              <a:t>However, similar to </a:t>
            </a:r>
            <a:r>
              <a:rPr lang="en-US" dirty="0" err="1"/>
              <a:t>xG</a:t>
            </a:r>
            <a:r>
              <a:rPr lang="en-US" dirty="0"/>
              <a:t> in football/soccer, the development and analysis of EPA models continue to rise 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ct val="100000"/>
              <a:buChar char="◦"/>
            </a:pPr>
            <a:r>
              <a:rPr lang="en-US" dirty="0"/>
              <a:t>One of main uses of EPA and other holistic metrics is in the evaluation of player performance, specifically quarterbacks due to their large impact on games</a:t>
            </a:r>
            <a:r>
              <a:rPr lang="en-US" baseline="30000" dirty="0"/>
              <a:t> </a:t>
            </a:r>
            <a:r>
              <a:rPr lang="en-US" dirty="0"/>
              <a:t>(</a:t>
            </a:r>
            <a:r>
              <a:rPr lang="en-US" dirty="0" err="1"/>
              <a:t>Yurko</a:t>
            </a:r>
            <a:r>
              <a:rPr lang="en-US" dirty="0"/>
              <a:t> et al. 2019, von </a:t>
            </a:r>
            <a:r>
              <a:rPr lang="en-US" dirty="0" err="1"/>
              <a:t>Dohlen</a:t>
            </a:r>
            <a:r>
              <a:rPr lang="en-US" dirty="0"/>
              <a:t> 2011) 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ct val="100000"/>
              <a:buChar char="◦"/>
            </a:pPr>
            <a:r>
              <a:rPr lang="en-US" dirty="0"/>
              <a:t>Quarterback's total EPA, and to a higher degree total PASS EPA, have been shown to be the best predictors for Win% when it comes to individual quarterback metrics</a:t>
            </a:r>
            <a:r>
              <a:rPr lang="en-US" baseline="30000" dirty="0"/>
              <a:t>1</a:t>
            </a:r>
            <a:r>
              <a:rPr lang="en-US" dirty="0"/>
              <a:t> 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ct val="100000"/>
              <a:buChar char="◦"/>
            </a:pPr>
            <a:r>
              <a:rPr lang="en-US" dirty="0"/>
              <a:t>In terms of player/team performance on different routes, very little work has been done on an academic level</a:t>
            </a:r>
            <a:endParaRPr dirty="0"/>
          </a:p>
        </p:txBody>
      </p:sp>
      <p:sp>
        <p:nvSpPr>
          <p:cNvPr id="308" name="Google Shape;308;p12"/>
          <p:cNvSpPr txBox="1"/>
          <p:nvPr/>
        </p:nvSpPr>
        <p:spPr>
          <a:xfrm>
            <a:off x="540151" y="6215406"/>
            <a:ext cx="11111697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aseline="300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1 </a:t>
            </a:r>
            <a:r>
              <a:rPr lang="en-US" sz="10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Joey </a:t>
            </a:r>
            <a:r>
              <a:rPr lang="en-US" sz="1000" dirty="0" err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DiCresce</a:t>
            </a:r>
            <a:r>
              <a:rPr lang="en-US" sz="10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et al.</a:t>
            </a:r>
            <a:endParaRPr sz="1000" baseline="300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14" name="Google Shape;314;p13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3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3"/>
          <p:cNvSpPr txBox="1">
            <a:spLocks noGrp="1"/>
          </p:cNvSpPr>
          <p:nvPr>
            <p:ph type="title"/>
          </p:nvPr>
        </p:nvSpPr>
        <p:spPr>
          <a:xfrm>
            <a:off x="723619" y="891241"/>
            <a:ext cx="3939084" cy="5075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sz="4000" dirty="0"/>
              <a:t>Methodology</a:t>
            </a:r>
            <a:endParaRPr dirty="0"/>
          </a:p>
        </p:txBody>
      </p:sp>
      <p:cxnSp>
        <p:nvCxnSpPr>
          <p:cNvPr id="317" name="Google Shape;317;p13"/>
          <p:cNvCxnSpPr/>
          <p:nvPr/>
        </p:nvCxnSpPr>
        <p:spPr>
          <a:xfrm>
            <a:off x="4979078" y="2057401"/>
            <a:ext cx="0" cy="2743200"/>
          </a:xfrm>
          <a:prstGeom prst="straightConnector1">
            <a:avLst/>
          </a:prstGeom>
          <a:noFill/>
          <a:ln w="15875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8" name="Google Shape;318;p13"/>
          <p:cNvSpPr txBox="1">
            <a:spLocks noGrp="1"/>
          </p:cNvSpPr>
          <p:nvPr>
            <p:ph type="body" idx="1"/>
          </p:nvPr>
        </p:nvSpPr>
        <p:spPr>
          <a:xfrm>
            <a:off x="5300812" y="891241"/>
            <a:ext cx="5978834" cy="5075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-US" sz="2400" dirty="0"/>
              <a:t>The analysis conducted can be broken down into two parts:</a:t>
            </a:r>
            <a:endParaRPr dirty="0"/>
          </a:p>
          <a:p>
            <a:pPr marL="617220" lvl="1" indent="-34289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Century Gothic"/>
              <a:buAutoNum type="arabicPeriod"/>
            </a:pPr>
            <a:r>
              <a:rPr lang="en-US" sz="2000" dirty="0"/>
              <a:t>Determining if there exists a significant statistical difference between the sample mean EPA produced per route </a:t>
            </a:r>
            <a:endParaRPr dirty="0"/>
          </a:p>
          <a:p>
            <a:pPr marL="731520" lvl="2" indent="-18287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</a:pPr>
            <a:r>
              <a:rPr lang="en-US" sz="1800" dirty="0"/>
              <a:t>Done by conducting various one-way ANOVA tests</a:t>
            </a:r>
          </a:p>
          <a:p>
            <a:pPr marL="548641" lvl="2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617220" lvl="1" indent="-34289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Century Gothic"/>
              <a:buAutoNum type="arabicPeriod"/>
            </a:pPr>
            <a:r>
              <a:rPr lang="en-US" sz="2000" dirty="0"/>
              <a:t>Determining if starting QB Total EPA on a certain combination routes better describes the variability of Win% of </a:t>
            </a:r>
            <a:r>
              <a:rPr lang="en-CA" sz="2000" dirty="0"/>
              <a:t>their respective team</a:t>
            </a:r>
            <a:endParaRPr dirty="0"/>
          </a:p>
          <a:p>
            <a:pPr marL="731520" lvl="2" indent="-182879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</a:pPr>
            <a:r>
              <a:rPr lang="en-US" sz="1800" dirty="0"/>
              <a:t>Done by conducting several multiple Linear Regression between each starting quarterback’s Total EPA when targeting certain routes and their respective team’s season winning percentage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4"/>
          <p:cNvSpPr txBox="1">
            <a:spLocks noGrp="1"/>
          </p:cNvSpPr>
          <p:nvPr>
            <p:ph type="title"/>
          </p:nvPr>
        </p:nvSpPr>
        <p:spPr>
          <a:xfrm>
            <a:off x="1066800" y="1346849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Century Gothic"/>
              <a:buNone/>
            </a:pPr>
            <a:r>
              <a:rPr lang="en-US" sz="4400"/>
              <a:t>Dataset</a:t>
            </a:r>
            <a:endParaRPr/>
          </a:p>
        </p:txBody>
      </p:sp>
      <p:sp>
        <p:nvSpPr>
          <p:cNvPr id="324" name="Google Shape;324;p14"/>
          <p:cNvSpPr txBox="1">
            <a:spLocks noGrp="1"/>
          </p:cNvSpPr>
          <p:nvPr>
            <p:ph type="body" idx="1"/>
          </p:nvPr>
        </p:nvSpPr>
        <p:spPr>
          <a:xfrm>
            <a:off x="4635610" y="3760967"/>
            <a:ext cx="6885830" cy="2130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◦"/>
            </a:pPr>
            <a:r>
              <a:rPr lang="en-US" sz="2000"/>
              <a:t>NFL 2021 Big Bowl Dataset was used to conduct this analysis, along</a:t>
            </a:r>
            <a:r>
              <a:rPr lang="en-US" sz="2000" baseline="30000"/>
              <a:t>1</a:t>
            </a:r>
            <a:endParaRPr sz="200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</a:pPr>
            <a:r>
              <a:rPr lang="en-US" sz="2000"/>
              <a:t>Consists of play-by-play from the 2018-2019 NFL season</a:t>
            </a:r>
            <a:endParaRPr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</a:pPr>
            <a:r>
              <a:rPr lang="en-US" sz="2000"/>
              <a:t>After some data cleaning and manipulation, the following datasets were created</a:t>
            </a:r>
            <a:endParaRPr/>
          </a:p>
        </p:txBody>
      </p:sp>
      <p:pic>
        <p:nvPicPr>
          <p:cNvPr id="325" name="Google Shape;325;p14" descr="Graphical user interface, application, tabl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23289" y="464040"/>
            <a:ext cx="7673079" cy="2842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14" descr="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4299" y="3439183"/>
            <a:ext cx="4056383" cy="2954777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14"/>
          <p:cNvSpPr txBox="1"/>
          <p:nvPr/>
        </p:nvSpPr>
        <p:spPr>
          <a:xfrm>
            <a:off x="8250739" y="5839962"/>
            <a:ext cx="3445629" cy="65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aseline="30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1 </a:t>
            </a:r>
            <a:r>
              <a:rPr lang="en-US" sz="1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“NFL Big Data Bowl 2021,” Kaggle, accessed October 28, 2022, https://www.kaggle.com/competitions/nfl-bigdata-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bowl-2021/data?select=week1.csv.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aseline="30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>
            <a:alpha val="60000"/>
          </a:srgbClr>
        </a:solidFill>
        <a:effectLst/>
      </p:bgPr>
    </p:bg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33" name="Google Shape;333;p15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5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5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6" name="Google Shape;336;p15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337" name="Google Shape;337;p15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38" name="Google Shape;338;p15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39" name="Google Shape;339;p15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340" name="Google Shape;340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41" name="Google Shape;341;p15"/>
          <p:cNvSpPr/>
          <p:nvPr/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15"/>
          <p:cNvSpPr/>
          <p:nvPr/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5"/>
          <p:cNvSpPr txBox="1">
            <a:spLocks noGrp="1"/>
          </p:cNvSpPr>
          <p:nvPr>
            <p:ph type="title"/>
          </p:nvPr>
        </p:nvSpPr>
        <p:spPr>
          <a:xfrm>
            <a:off x="1209040" y="1754659"/>
            <a:ext cx="9860547" cy="300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Century Gothic"/>
              <a:buNone/>
            </a:pPr>
            <a:r>
              <a:rPr lang="en-US" sz="6800" cap="none" dirty="0">
                <a:solidFill>
                  <a:schemeClr val="lt1"/>
                </a:solidFill>
              </a:rPr>
              <a:t>Results</a:t>
            </a:r>
            <a:endParaRPr dirty="0"/>
          </a:p>
        </p:txBody>
      </p:sp>
      <p:sp>
        <p:nvSpPr>
          <p:cNvPr id="344" name="Google Shape;344;p15"/>
          <p:cNvSpPr/>
          <p:nvPr/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5" name="Google Shape;345;p15"/>
          <p:cNvCxnSpPr/>
          <p:nvPr/>
        </p:nvCxnSpPr>
        <p:spPr>
          <a:xfrm>
            <a:off x="5250180" y="455369"/>
            <a:ext cx="0" cy="64008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46" name="Google Shape;346;p15"/>
          <p:cNvCxnSpPr/>
          <p:nvPr/>
        </p:nvCxnSpPr>
        <p:spPr>
          <a:xfrm>
            <a:off x="6941820" y="455369"/>
            <a:ext cx="0" cy="64008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47" name="Google Shape;347;p15"/>
          <p:cNvCxnSpPr/>
          <p:nvPr/>
        </p:nvCxnSpPr>
        <p:spPr>
          <a:xfrm>
            <a:off x="5250180" y="1100664"/>
            <a:ext cx="1691640" cy="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6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Sample Mean Comparison</a:t>
            </a:r>
            <a:endParaRPr/>
          </a:p>
        </p:txBody>
      </p:sp>
      <p:sp>
        <p:nvSpPr>
          <p:cNvPr id="353" name="Google Shape;353;p16"/>
          <p:cNvSpPr txBox="1"/>
          <p:nvPr/>
        </p:nvSpPr>
        <p:spPr>
          <a:xfrm>
            <a:off x="1232034" y="1790299"/>
            <a:ext cx="9893166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When comparing the sample mean EPA produced per attempt for each route, a statistically significant difference was determined to exist between the sample means (p &lt; 0.01)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While not the main focus, these results validates the idea of comparing EPA by route</a:t>
            </a:r>
            <a:endParaRPr sz="18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54" name="Google Shape;354;p16" descr="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68585" y="2934101"/>
            <a:ext cx="3919401" cy="3149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16" descr="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71210" y="2934101"/>
            <a:ext cx="1384033" cy="3149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7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1</a:t>
            </a:r>
            <a:r>
              <a:rPr lang="en-US" baseline="30000"/>
              <a:t>st</a:t>
            </a:r>
            <a:r>
              <a:rPr lang="en-US"/>
              <a:t> Multiple Regression</a:t>
            </a:r>
            <a:endParaRPr/>
          </a:p>
        </p:txBody>
      </p:sp>
      <p:sp>
        <p:nvSpPr>
          <p:cNvPr id="361" name="Google Shape;361;p17"/>
          <p:cNvSpPr txBox="1">
            <a:spLocks noGrp="1"/>
          </p:cNvSpPr>
          <p:nvPr>
            <p:ph type="body" idx="1"/>
          </p:nvPr>
        </p:nvSpPr>
        <p:spPr>
          <a:xfrm>
            <a:off x="1395966" y="2014194"/>
            <a:ext cx="5893444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◦"/>
            </a:pPr>
            <a:r>
              <a:rPr lang="en-US" sz="2000" dirty="0"/>
              <a:t>Several multiple linear regressions were conducted between the Total EPA produced by each starting QB on a given route and their team’s Win% for the season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</a:pPr>
            <a:r>
              <a:rPr lang="en-US" sz="2000" dirty="0"/>
              <a:t>The first model was conducted with every Total EPA per route vs. Win%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</a:pPr>
            <a:r>
              <a:rPr lang="en-US" sz="2000" dirty="0"/>
              <a:t>Results indicate that, combined, these variables account for 38.2% of the variability in a team’s Win% 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</a:pPr>
            <a:r>
              <a:rPr lang="en-US" sz="2000" dirty="0"/>
              <a:t>However, the result of the model indicated that none of the variables correlated to the dependent variable </a:t>
            </a:r>
            <a:endParaRPr dirty="0"/>
          </a:p>
        </p:txBody>
      </p:sp>
      <p:pic>
        <p:nvPicPr>
          <p:cNvPr id="362" name="Google Shape;362;p17" descr="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49313" y="2691259"/>
            <a:ext cx="854849" cy="2673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04162" y="2691259"/>
            <a:ext cx="854848" cy="2673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56936" y="2297559"/>
            <a:ext cx="802074" cy="39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8"/>
          <p:cNvSpPr txBox="1">
            <a:spLocks noGrp="1"/>
          </p:cNvSpPr>
          <p:nvPr>
            <p:ph type="body" idx="1"/>
          </p:nvPr>
        </p:nvSpPr>
        <p:spPr>
          <a:xfrm>
            <a:off x="1066799" y="1989991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◦"/>
            </a:pPr>
            <a:r>
              <a:rPr lang="en-US" sz="2000"/>
              <a:t>To rectify this issue, a correlation matrix was produced to see which variables have the highest correlation to Win% on an individual level</a:t>
            </a:r>
            <a:endParaRPr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</a:pPr>
            <a:r>
              <a:rPr lang="en-US" sz="2000"/>
              <a:t>The results indicate that Corner, Cross, Flat, Hitch and Out routes satisfy this need</a:t>
            </a:r>
            <a:endParaRPr/>
          </a:p>
        </p:txBody>
      </p:sp>
      <p:pic>
        <p:nvPicPr>
          <p:cNvPr id="370" name="Google Shape;370;p18" descr="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193" y="3295800"/>
            <a:ext cx="6822597" cy="2964581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18"/>
          <p:cNvSpPr txBox="1"/>
          <p:nvPr/>
        </p:nvSpPr>
        <p:spPr>
          <a:xfrm>
            <a:off x="1066799" y="708310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 i="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r>
              <a:rPr lang="en-US" sz="3600" i="0" cap="none" baseline="300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nd</a:t>
            </a:r>
            <a:r>
              <a:rPr lang="en-US" sz="3600" i="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Multiple Regression</a:t>
            </a:r>
            <a:endParaRPr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591EF99D-820E-3183-8A70-5CEFD94A9F18}"/>
                  </a:ext>
                </a:extLst>
              </p14:cNvPr>
              <p14:cNvContentPartPr/>
              <p14:nvPr/>
            </p14:nvContentPartPr>
            <p14:xfrm>
              <a:off x="2524148" y="3579157"/>
              <a:ext cx="8640" cy="26352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91EF99D-820E-3183-8A70-5CEFD94A9F1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70148" y="3471517"/>
                <a:ext cx="116280" cy="47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D1BCA19-E118-2110-0954-6B0518043A6A}"/>
                  </a:ext>
                </a:extLst>
              </p14:cNvPr>
              <p14:cNvContentPartPr/>
              <p14:nvPr/>
            </p14:nvContentPartPr>
            <p14:xfrm>
              <a:off x="3548708" y="5595517"/>
              <a:ext cx="31680" cy="4996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D1BCA19-E118-2110-0954-6B0518043A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94708" y="5487517"/>
                <a:ext cx="139320" cy="71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75B3E66-97B9-E20F-DB3A-DC650ACB0385}"/>
                  </a:ext>
                </a:extLst>
              </p14:cNvPr>
              <p14:cNvContentPartPr/>
              <p14:nvPr/>
            </p14:nvContentPartPr>
            <p14:xfrm>
              <a:off x="4168988" y="5572117"/>
              <a:ext cx="360" cy="4284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75B3E66-97B9-E20F-DB3A-DC650ACB038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15348" y="5464477"/>
                <a:ext cx="108000" cy="6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4E02D03-AB9F-F1AC-FFC6-A041F4C71085}"/>
                  </a:ext>
                </a:extLst>
              </p14:cNvPr>
              <p14:cNvContentPartPr/>
              <p14:nvPr/>
            </p14:nvContentPartPr>
            <p14:xfrm>
              <a:off x="4770908" y="5626837"/>
              <a:ext cx="360" cy="29592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4E02D03-AB9F-F1AC-FFC6-A041F4C7108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16908" y="5518837"/>
                <a:ext cx="108000" cy="51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39C25A1-3EB8-BEE6-1E58-9689B1FFC052}"/>
                  </a:ext>
                </a:extLst>
              </p14:cNvPr>
              <p14:cNvContentPartPr/>
              <p14:nvPr/>
            </p14:nvContentPartPr>
            <p14:xfrm>
              <a:off x="5903828" y="5587957"/>
              <a:ext cx="360" cy="3794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39C25A1-3EB8-BEE6-1E58-9689B1FFC05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50188" y="5479957"/>
                <a:ext cx="108000" cy="59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CC549BA-B47A-E67A-C087-343F33577EA4}"/>
                  </a:ext>
                </a:extLst>
              </p14:cNvPr>
              <p14:cNvContentPartPr/>
              <p14:nvPr/>
            </p14:nvContentPartPr>
            <p14:xfrm>
              <a:off x="5903828" y="5662837"/>
              <a:ext cx="360" cy="18324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CC549BA-B47A-E67A-C087-343F33577EA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50188" y="5554837"/>
                <a:ext cx="108000" cy="39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057CEA88-FF07-8AAB-4DCA-9D0951985B01}"/>
                  </a:ext>
                </a:extLst>
              </p14:cNvPr>
              <p14:cNvContentPartPr/>
              <p14:nvPr/>
            </p14:nvContentPartPr>
            <p14:xfrm>
              <a:off x="7079228" y="5587957"/>
              <a:ext cx="360" cy="25704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057CEA88-FF07-8AAB-4DCA-9D0951985B01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025228" y="5479957"/>
                <a:ext cx="108000" cy="4726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9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As such, another multiple linear regression was conducted, this time only including the previous five routes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This model indicated that a much larger proportion of the variance in Win% was accounted for by these variables (42.3%)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Additionally, both Cross and Out routes were determined to have statistically significant correlation with the dependent variable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However, Corner and, to a larger degree, Flat and Hitch routes do not exhibit this correlation</a:t>
            </a:r>
            <a:endParaRPr dirty="0"/>
          </a:p>
        </p:txBody>
      </p:sp>
      <p:sp>
        <p:nvSpPr>
          <p:cNvPr id="377" name="Google Shape;377;p19"/>
          <p:cNvSpPr txBox="1"/>
          <p:nvPr/>
        </p:nvSpPr>
        <p:spPr>
          <a:xfrm>
            <a:off x="1066799" y="708310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sz="3600" i="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r>
              <a:rPr lang="en-US" sz="3600" i="0" cap="none" baseline="300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nd</a:t>
            </a:r>
            <a:r>
              <a:rPr lang="en-US" sz="3600" i="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Multiple Regression</a:t>
            </a:r>
            <a:endParaRPr/>
          </a:p>
        </p:txBody>
      </p:sp>
      <p:pic>
        <p:nvPicPr>
          <p:cNvPr id="378" name="Google Shape;37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9001" y="4562274"/>
            <a:ext cx="609600" cy="15874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19" descr="Text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68601" y="4993990"/>
            <a:ext cx="660400" cy="115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7" name="Google Shape;147;p2"/>
          <p:cNvSpPr/>
          <p:nvPr/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"/>
          <p:cNvSpPr txBox="1"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Presentation Summary</a:t>
            </a:r>
            <a:endParaRPr/>
          </a:p>
        </p:txBody>
      </p:sp>
      <p:sp>
        <p:nvSpPr>
          <p:cNvPr id="149" name="Google Shape;149;p2"/>
          <p:cNvSpPr/>
          <p:nvPr/>
        </p:nvSpPr>
        <p:spPr>
          <a:xfrm>
            <a:off x="371856" y="374904"/>
            <a:ext cx="4122323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" name="Google Shape;150;p2"/>
          <p:cNvGrpSpPr/>
          <p:nvPr/>
        </p:nvGrpSpPr>
        <p:grpSpPr>
          <a:xfrm>
            <a:off x="5478124" y="801585"/>
            <a:ext cx="5906181" cy="5229441"/>
            <a:chOff x="0" y="638"/>
            <a:chExt cx="5906181" cy="5229441"/>
          </a:xfrm>
        </p:grpSpPr>
        <p:cxnSp>
          <p:nvCxnSpPr>
            <p:cNvPr id="151" name="Google Shape;151;p2"/>
            <p:cNvCxnSpPr/>
            <p:nvPr/>
          </p:nvCxnSpPr>
          <p:spPr>
            <a:xfrm>
              <a:off x="0" y="638"/>
              <a:ext cx="5906181" cy="0"/>
            </a:xfrm>
            <a:prstGeom prst="straightConnector1">
              <a:avLst/>
            </a:prstGeom>
            <a:solidFill>
              <a:srgbClr val="B99D7D"/>
            </a:solidFill>
            <a:ln w="12700" cap="flat" cmpd="sng">
              <a:solidFill>
                <a:srgbClr val="B99D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2" name="Google Shape;152;p2"/>
            <p:cNvSpPr/>
            <p:nvPr/>
          </p:nvSpPr>
          <p:spPr>
            <a:xfrm>
              <a:off x="0" y="638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 txBox="1"/>
            <p:nvPr/>
          </p:nvSpPr>
          <p:spPr>
            <a:xfrm>
              <a:off x="0" y="638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lang="en-US" sz="2500" b="0" i="0" u="none" strike="noStrike" cap="none" dirty="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Overview of Football</a:t>
              </a:r>
              <a:endParaRPr dirty="0"/>
            </a:p>
          </p:txBody>
        </p:sp>
        <p:cxnSp>
          <p:nvCxnSpPr>
            <p:cNvPr id="154" name="Google Shape;154;p2"/>
            <p:cNvCxnSpPr/>
            <p:nvPr/>
          </p:nvCxnSpPr>
          <p:spPr>
            <a:xfrm>
              <a:off x="0" y="523582"/>
              <a:ext cx="5906181" cy="0"/>
            </a:xfrm>
            <a:prstGeom prst="straightConnector1">
              <a:avLst/>
            </a:prstGeom>
            <a:solidFill>
              <a:srgbClr val="B69D7E"/>
            </a:solidFill>
            <a:ln w="12700" cap="flat" cmpd="sng">
              <a:solidFill>
                <a:srgbClr val="B69D7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5" name="Google Shape;155;p2"/>
            <p:cNvSpPr/>
            <p:nvPr/>
          </p:nvSpPr>
          <p:spPr>
            <a:xfrm>
              <a:off x="0" y="523582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 txBox="1"/>
            <p:nvPr/>
          </p:nvSpPr>
          <p:spPr>
            <a:xfrm>
              <a:off x="0" y="523582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lang="en-US" sz="2500" b="0" i="0" u="none" strike="noStrike" cap="none" dirty="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Problem Statement</a:t>
              </a:r>
              <a:endParaRPr dirty="0"/>
            </a:p>
          </p:txBody>
        </p:sp>
        <p:cxnSp>
          <p:nvCxnSpPr>
            <p:cNvPr id="157" name="Google Shape;157;p2"/>
            <p:cNvCxnSpPr/>
            <p:nvPr/>
          </p:nvCxnSpPr>
          <p:spPr>
            <a:xfrm>
              <a:off x="0" y="1046526"/>
              <a:ext cx="5906181" cy="0"/>
            </a:xfrm>
            <a:prstGeom prst="straightConnector1">
              <a:avLst/>
            </a:prstGeom>
            <a:solidFill>
              <a:srgbClr val="B49F7E"/>
            </a:solidFill>
            <a:ln w="12700" cap="flat" cmpd="sng">
              <a:solidFill>
                <a:srgbClr val="B49F7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8" name="Google Shape;158;p2"/>
            <p:cNvSpPr/>
            <p:nvPr/>
          </p:nvSpPr>
          <p:spPr>
            <a:xfrm>
              <a:off x="0" y="1046526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 txBox="1"/>
            <p:nvPr/>
          </p:nvSpPr>
          <p:spPr>
            <a:xfrm>
              <a:off x="0" y="1046526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lang="en-US" sz="2500" b="0" i="0" u="none" strike="noStrike" cap="non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Relevant Information</a:t>
              </a:r>
              <a:endParaRPr/>
            </a:p>
          </p:txBody>
        </p:sp>
        <p:cxnSp>
          <p:nvCxnSpPr>
            <p:cNvPr id="160" name="Google Shape;160;p2"/>
            <p:cNvCxnSpPr/>
            <p:nvPr/>
          </p:nvCxnSpPr>
          <p:spPr>
            <a:xfrm>
              <a:off x="0" y="1569470"/>
              <a:ext cx="5906181" cy="0"/>
            </a:xfrm>
            <a:prstGeom prst="straightConnector1">
              <a:avLst/>
            </a:prstGeom>
            <a:solidFill>
              <a:srgbClr val="B2A07E"/>
            </a:solidFill>
            <a:ln w="12700" cap="flat" cmpd="sng">
              <a:solidFill>
                <a:srgbClr val="B2A07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1" name="Google Shape;161;p2"/>
            <p:cNvSpPr/>
            <p:nvPr/>
          </p:nvSpPr>
          <p:spPr>
            <a:xfrm>
              <a:off x="0" y="1569470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 txBox="1"/>
            <p:nvPr/>
          </p:nvSpPr>
          <p:spPr>
            <a:xfrm>
              <a:off x="0" y="1569470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lang="en-US" sz="2500" b="0" i="0" u="none" strike="noStrike" cap="non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Literature Review</a:t>
              </a:r>
              <a:endParaRPr/>
            </a:p>
          </p:txBody>
        </p:sp>
        <p:cxnSp>
          <p:nvCxnSpPr>
            <p:cNvPr id="163" name="Google Shape;163;p2"/>
            <p:cNvCxnSpPr/>
            <p:nvPr/>
          </p:nvCxnSpPr>
          <p:spPr>
            <a:xfrm>
              <a:off x="0" y="2092414"/>
              <a:ext cx="5906181" cy="0"/>
            </a:xfrm>
            <a:prstGeom prst="straightConnector1">
              <a:avLst/>
            </a:prstGeom>
            <a:solidFill>
              <a:srgbClr val="B0A17E"/>
            </a:solidFill>
            <a:ln w="12700" cap="flat" cmpd="sng">
              <a:solidFill>
                <a:srgbClr val="B0A17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4" name="Google Shape;164;p2"/>
            <p:cNvSpPr/>
            <p:nvPr/>
          </p:nvSpPr>
          <p:spPr>
            <a:xfrm>
              <a:off x="0" y="2092414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 txBox="1"/>
            <p:nvPr/>
          </p:nvSpPr>
          <p:spPr>
            <a:xfrm>
              <a:off x="0" y="2092414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lang="en-US" sz="2500" b="0" i="0" u="none" strike="noStrike" cap="non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Methodology</a:t>
              </a:r>
              <a:endParaRPr/>
            </a:p>
          </p:txBody>
        </p:sp>
        <p:cxnSp>
          <p:nvCxnSpPr>
            <p:cNvPr id="166" name="Google Shape;166;p2"/>
            <p:cNvCxnSpPr/>
            <p:nvPr/>
          </p:nvCxnSpPr>
          <p:spPr>
            <a:xfrm>
              <a:off x="0" y="2615359"/>
              <a:ext cx="5906181" cy="0"/>
            </a:xfrm>
            <a:prstGeom prst="straightConnector1">
              <a:avLst/>
            </a:prstGeom>
            <a:solidFill>
              <a:srgbClr val="AFA27D"/>
            </a:solidFill>
            <a:ln w="12700" cap="flat" cmpd="sng">
              <a:solidFill>
                <a:srgbClr val="AFA2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7" name="Google Shape;167;p2"/>
            <p:cNvSpPr/>
            <p:nvPr/>
          </p:nvSpPr>
          <p:spPr>
            <a:xfrm>
              <a:off x="0" y="2615359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 txBox="1"/>
            <p:nvPr/>
          </p:nvSpPr>
          <p:spPr>
            <a:xfrm>
              <a:off x="0" y="2615359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lang="en-US" sz="2500" b="0" i="0" u="none" strike="noStrike" cap="non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Dataset</a:t>
              </a:r>
              <a:endParaRPr/>
            </a:p>
          </p:txBody>
        </p:sp>
        <p:cxnSp>
          <p:nvCxnSpPr>
            <p:cNvPr id="169" name="Google Shape;169;p2"/>
            <p:cNvCxnSpPr/>
            <p:nvPr/>
          </p:nvCxnSpPr>
          <p:spPr>
            <a:xfrm>
              <a:off x="0" y="3138303"/>
              <a:ext cx="5906181" cy="0"/>
            </a:xfrm>
            <a:prstGeom prst="straightConnector1">
              <a:avLst/>
            </a:prstGeom>
            <a:solidFill>
              <a:srgbClr val="ACA27E"/>
            </a:solidFill>
            <a:ln w="12700" cap="flat" cmpd="sng">
              <a:solidFill>
                <a:srgbClr val="ACA27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0" name="Google Shape;170;p2"/>
            <p:cNvSpPr/>
            <p:nvPr/>
          </p:nvSpPr>
          <p:spPr>
            <a:xfrm>
              <a:off x="0" y="3138303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 txBox="1"/>
            <p:nvPr/>
          </p:nvSpPr>
          <p:spPr>
            <a:xfrm>
              <a:off x="0" y="3138303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lang="en-US" sz="2500" b="0" i="0" u="none" strike="noStrike" cap="non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Results</a:t>
              </a:r>
              <a:endParaRPr/>
            </a:p>
          </p:txBody>
        </p:sp>
        <p:cxnSp>
          <p:nvCxnSpPr>
            <p:cNvPr id="172" name="Google Shape;172;p2"/>
            <p:cNvCxnSpPr/>
            <p:nvPr/>
          </p:nvCxnSpPr>
          <p:spPr>
            <a:xfrm>
              <a:off x="0" y="3661247"/>
              <a:ext cx="5906181" cy="0"/>
            </a:xfrm>
            <a:prstGeom prst="straightConnector1">
              <a:avLst/>
            </a:prstGeom>
            <a:solidFill>
              <a:srgbClr val="AAA47E"/>
            </a:solidFill>
            <a:ln w="12700" cap="flat" cmpd="sng">
              <a:solidFill>
                <a:srgbClr val="AAA47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3" name="Google Shape;173;p2"/>
            <p:cNvSpPr/>
            <p:nvPr/>
          </p:nvSpPr>
          <p:spPr>
            <a:xfrm>
              <a:off x="0" y="3661247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 txBox="1"/>
            <p:nvPr/>
          </p:nvSpPr>
          <p:spPr>
            <a:xfrm>
              <a:off x="0" y="3661247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lang="en-US" sz="2500" b="0" i="0" u="none" strike="noStrike" cap="non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Conclusion </a:t>
              </a:r>
              <a:endParaRPr/>
            </a:p>
          </p:txBody>
        </p:sp>
        <p:cxnSp>
          <p:nvCxnSpPr>
            <p:cNvPr id="175" name="Google Shape;175;p2"/>
            <p:cNvCxnSpPr/>
            <p:nvPr/>
          </p:nvCxnSpPr>
          <p:spPr>
            <a:xfrm>
              <a:off x="0" y="4184191"/>
              <a:ext cx="5906181" cy="0"/>
            </a:xfrm>
            <a:prstGeom prst="straightConnector1">
              <a:avLst/>
            </a:prstGeom>
            <a:solidFill>
              <a:srgbClr val="A8A37E"/>
            </a:solidFill>
            <a:ln w="12700" cap="flat" cmpd="sng">
              <a:solidFill>
                <a:srgbClr val="A8A37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6" name="Google Shape;176;p2"/>
            <p:cNvSpPr/>
            <p:nvPr/>
          </p:nvSpPr>
          <p:spPr>
            <a:xfrm>
              <a:off x="0" y="4184191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 txBox="1"/>
            <p:nvPr/>
          </p:nvSpPr>
          <p:spPr>
            <a:xfrm>
              <a:off x="0" y="4184191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lang="en-US" sz="2500" b="0" i="0" u="none" strike="noStrike" cap="none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Limitations</a:t>
              </a:r>
              <a:endParaRPr/>
            </a:p>
          </p:txBody>
        </p:sp>
        <p:cxnSp>
          <p:nvCxnSpPr>
            <p:cNvPr id="178" name="Google Shape;178;p2"/>
            <p:cNvCxnSpPr/>
            <p:nvPr/>
          </p:nvCxnSpPr>
          <p:spPr>
            <a:xfrm>
              <a:off x="0" y="4707135"/>
              <a:ext cx="5906181" cy="0"/>
            </a:xfrm>
            <a:prstGeom prst="straightConnector1">
              <a:avLst/>
            </a:prstGeom>
            <a:solidFill>
              <a:srgbClr val="A6A37E"/>
            </a:solidFill>
            <a:ln w="12700" cap="flat" cmpd="sng">
              <a:solidFill>
                <a:srgbClr val="A6A37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9" name="Google Shape;179;p2"/>
            <p:cNvSpPr/>
            <p:nvPr/>
          </p:nvSpPr>
          <p:spPr>
            <a:xfrm>
              <a:off x="0" y="4707135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 txBox="1"/>
            <p:nvPr/>
          </p:nvSpPr>
          <p:spPr>
            <a:xfrm>
              <a:off x="0" y="4707135"/>
              <a:ext cx="5906181" cy="5229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5250" tIns="95250" rIns="95250" bIns="9525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500"/>
                <a:buFont typeface="Gill Sans"/>
                <a:buNone/>
              </a:pPr>
              <a:r>
                <a:rPr lang="en-US" sz="2500" b="0" i="0" u="none" strike="noStrike" cap="none" dirty="0">
                  <a:solidFill>
                    <a:schemeClr val="dk1"/>
                  </a:solidFill>
                  <a:latin typeface="Gill Sans"/>
                  <a:ea typeface="Gill Sans"/>
                  <a:cs typeface="Gill Sans"/>
                  <a:sym typeface="Gill Sans"/>
                </a:rPr>
                <a:t>Questions</a:t>
              </a:r>
              <a:endParaRPr dirty="0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0"/>
          <p:cNvSpPr txBox="1">
            <a:spLocks noGrp="1"/>
          </p:cNvSpPr>
          <p:nvPr>
            <p:ph type="title"/>
          </p:nvPr>
        </p:nvSpPr>
        <p:spPr>
          <a:xfrm>
            <a:off x="6579450" y="727627"/>
            <a:ext cx="5099406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3</a:t>
            </a:r>
            <a:r>
              <a:rPr lang="en-US" baseline="30000"/>
              <a:t>rd</a:t>
            </a:r>
            <a:r>
              <a:rPr lang="en-US"/>
              <a:t> Multiple Regression</a:t>
            </a:r>
            <a:endParaRPr/>
          </a:p>
        </p:txBody>
      </p:sp>
      <p:sp>
        <p:nvSpPr>
          <p:cNvPr id="385" name="Google Shape;385;p20"/>
          <p:cNvSpPr/>
          <p:nvPr/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0"/>
          <p:cNvSpPr/>
          <p:nvPr/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9525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7" name="Google Shape;387;p20" descr="Chart, bar 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26321" y="1174950"/>
            <a:ext cx="4384126" cy="45081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20"/>
          <p:cNvSpPr txBox="1">
            <a:spLocks noGrp="1"/>
          </p:cNvSpPr>
          <p:nvPr>
            <p:ph type="body" idx="1"/>
          </p:nvPr>
        </p:nvSpPr>
        <p:spPr>
          <a:xfrm>
            <a:off x="6579450" y="2662177"/>
            <a:ext cx="4957554" cy="2169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-US" sz="2400"/>
              <a:t>Referring to the correlation matrix, it can be argued that correlation exists between Flat/Hitch and the other remaining independent variables (i.e. multicollinearity) </a:t>
            </a:r>
            <a:endParaRPr/>
          </a:p>
          <a:p>
            <a:pPr marL="182880" lvl="0" indent="-30479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None/>
            </a:pPr>
            <a:endParaRPr sz="2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1"/>
          <p:cNvSpPr txBox="1">
            <a:spLocks noGrp="1"/>
          </p:cNvSpPr>
          <p:nvPr>
            <p:ph type="body" idx="1"/>
          </p:nvPr>
        </p:nvSpPr>
        <p:spPr>
          <a:xfrm>
            <a:off x="1277815" y="2014194"/>
            <a:ext cx="5201138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◦"/>
            </a:pPr>
            <a:r>
              <a:rPr lang="en-US" sz="2000" dirty="0"/>
              <a:t>Armed with this info, a multiple linear regression model was created between the Corner, Cross and Out variables and Win%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</a:pPr>
            <a:r>
              <a:rPr lang="en-US" sz="2000" dirty="0"/>
              <a:t>The results is a model for which the independent variables account for the largest amount of variability in Win% (43.1%) amongst the three models </a:t>
            </a:r>
            <a:endParaRPr dirty="0"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</a:pPr>
            <a:r>
              <a:rPr lang="en-US" sz="2000" dirty="0"/>
              <a:t>Additionally, unlike the previous two models, all the independent variables included significantly correlate to Win%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None/>
            </a:pPr>
            <a:r>
              <a:rPr lang="en-US" sz="2000" dirty="0"/>
              <a:t> </a:t>
            </a:r>
            <a:endParaRPr dirty="0"/>
          </a:p>
        </p:txBody>
      </p:sp>
      <p:sp>
        <p:nvSpPr>
          <p:cNvPr id="394" name="Google Shape;394;p21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3</a:t>
            </a:r>
            <a:r>
              <a:rPr lang="en-US" baseline="30000"/>
              <a:t>rd</a:t>
            </a:r>
            <a:r>
              <a:rPr lang="en-US"/>
              <a:t> Multiple Regression</a:t>
            </a:r>
            <a:endParaRPr/>
          </a:p>
        </p:txBody>
      </p:sp>
      <p:pic>
        <p:nvPicPr>
          <p:cNvPr id="395" name="Google Shape;395;p21" descr="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37231" y="3302962"/>
            <a:ext cx="1056348" cy="1292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21" descr="Shape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93577" y="2699340"/>
            <a:ext cx="1056347" cy="1896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3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Summary of Results </a:t>
            </a:r>
            <a:endParaRPr/>
          </a:p>
        </p:txBody>
      </p:sp>
      <p:graphicFrame>
        <p:nvGraphicFramePr>
          <p:cNvPr id="410" name="Google Shape;410;p23"/>
          <p:cNvGraphicFramePr/>
          <p:nvPr>
            <p:extLst>
              <p:ext uri="{D42A27DB-BD31-4B8C-83A1-F6EECF244321}">
                <p14:modId xmlns:p14="http://schemas.microsoft.com/office/powerpoint/2010/main" val="657867030"/>
              </p:ext>
            </p:extLst>
          </p:nvPr>
        </p:nvGraphicFramePr>
        <p:xfrm>
          <a:off x="974203" y="2014194"/>
          <a:ext cx="10506596" cy="3722298"/>
        </p:xfrm>
        <a:graphic>
          <a:graphicData uri="http://schemas.openxmlformats.org/drawingml/2006/table">
            <a:tbl>
              <a:tblPr firstRow="1" bandRow="1">
                <a:noFill/>
                <a:tableStyleId>{4ACF48DC-7E28-4095-B077-DA5EED094CAD}</a:tableStyleId>
              </a:tblPr>
              <a:tblGrid>
                <a:gridCol w="26266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266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66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266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620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Independent  Variables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Dependent Variable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% of Variability Accounted For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Significant Ind. Variables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6663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Angle, Corner, Cross, Flat, Go, Hitch, In, Out, Post, Screen, Slant (i.e. All Routes)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Team Win%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38.2%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None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973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/>
                        <a:t>Corner, Cross, Flat, Hitch, Out, 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/>
                        <a:t>Team Win%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42.3%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Cross, Out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973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/>
                        <a:t>Corner, Cross, Out, 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Gill Sans"/>
                        <a:buNone/>
                      </a:pPr>
                      <a:r>
                        <a:rPr lang="en-US" sz="1800"/>
                        <a:t>Team Win%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43.1%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Cross, Corner, Out (i.e. All Ind. Var.)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4"/>
          <p:cNvSpPr txBox="1">
            <a:spLocks noGrp="1"/>
          </p:cNvSpPr>
          <p:nvPr>
            <p:ph type="title"/>
          </p:nvPr>
        </p:nvSpPr>
        <p:spPr>
          <a:xfrm>
            <a:off x="828067" y="401241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 dirty="0"/>
              <a:t>Conclusion </a:t>
            </a:r>
            <a:endParaRPr dirty="0"/>
          </a:p>
        </p:txBody>
      </p:sp>
      <p:pic>
        <p:nvPicPr>
          <p:cNvPr id="416" name="Google Shape;416;p24" descr="Chart, radar 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32179" y="3001751"/>
            <a:ext cx="5415969" cy="3267814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24"/>
          <p:cNvSpPr/>
          <p:nvPr/>
        </p:nvSpPr>
        <p:spPr>
          <a:xfrm>
            <a:off x="6281179" y="3671626"/>
            <a:ext cx="393538" cy="382022"/>
          </a:xfrm>
          <a:prstGeom prst="ellipse">
            <a:avLst/>
          </a:prstGeom>
          <a:noFill/>
          <a:ln w="349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8" name="Google Shape;418;p24"/>
          <p:cNvSpPr/>
          <p:nvPr/>
        </p:nvSpPr>
        <p:spPr>
          <a:xfrm>
            <a:off x="8032830" y="5010405"/>
            <a:ext cx="416689" cy="358815"/>
          </a:xfrm>
          <a:prstGeom prst="ellipse">
            <a:avLst/>
          </a:prstGeom>
          <a:noFill/>
          <a:ln w="349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19" name="Google Shape;419;p24"/>
          <p:cNvSpPr/>
          <p:nvPr/>
        </p:nvSpPr>
        <p:spPr>
          <a:xfrm>
            <a:off x="6258028" y="4456250"/>
            <a:ext cx="416689" cy="358815"/>
          </a:xfrm>
          <a:prstGeom prst="ellipse">
            <a:avLst/>
          </a:prstGeom>
          <a:noFill/>
          <a:ln w="349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0" name="Google Shape;420;p24"/>
          <p:cNvSpPr/>
          <p:nvPr/>
        </p:nvSpPr>
        <p:spPr>
          <a:xfrm>
            <a:off x="9329187" y="4143304"/>
            <a:ext cx="416689" cy="358815"/>
          </a:xfrm>
          <a:prstGeom prst="ellipse">
            <a:avLst/>
          </a:prstGeom>
          <a:noFill/>
          <a:ln w="349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1" name="Google Shape;421;p24"/>
          <p:cNvSpPr/>
          <p:nvPr/>
        </p:nvSpPr>
        <p:spPr>
          <a:xfrm>
            <a:off x="9871726" y="3988758"/>
            <a:ext cx="566942" cy="382022"/>
          </a:xfrm>
          <a:prstGeom prst="ellipse">
            <a:avLst/>
          </a:prstGeom>
          <a:noFill/>
          <a:ln w="349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2" name="Google Shape;422;p24"/>
          <p:cNvSpPr txBox="1"/>
          <p:nvPr/>
        </p:nvSpPr>
        <p:spPr>
          <a:xfrm>
            <a:off x="1081761" y="3065997"/>
            <a:ext cx="4978062" cy="3693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This trio of routes accounts for every level of the field, as well as both inside and outside directions 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These facts add circumstantially evidence to the results since it demonstrates how they do not favor any specific type of route 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Additionally, the variety in the route type allows for potentially actionable decisions (i.e. favour crossing routes over slants, outs over comebacks, etc..) </a:t>
            </a:r>
            <a:endParaRPr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23" name="Google Shape;423;p24"/>
          <p:cNvSpPr txBox="1"/>
          <p:nvPr/>
        </p:nvSpPr>
        <p:spPr>
          <a:xfrm>
            <a:off x="1081761" y="1305783"/>
            <a:ext cx="9628208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When accounting for the total EP a QB adds when targeting a given route, the routes that best describe the variability of the QB’s Win% in a significant manner are Corner, Cross and Out routes</a:t>
            </a:r>
            <a:endParaRPr dirty="0"/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Thus, can conclude that EP gained from certain routes is in fact more valuable than EP gained from others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5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Limitations</a:t>
            </a:r>
            <a:endParaRPr/>
          </a:p>
        </p:txBody>
      </p:sp>
      <p:sp>
        <p:nvSpPr>
          <p:cNvPr id="429" name="Google Shape;429;p25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-US" sz="2400"/>
              <a:t>Lack of multiple seasons of data leaves open the possibility that the results obtained are skewed due to season-to-season biases</a:t>
            </a:r>
            <a:endParaRPr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Char char="◦"/>
            </a:pPr>
            <a:r>
              <a:rPr lang="en-US" sz="2400"/>
              <a:t>Within the given data, a lack of the full count of routes targeted on the season may also have resulted in conclusions that do not fully represent the actual context of the season</a:t>
            </a:r>
            <a:endParaRPr/>
          </a:p>
          <a:p>
            <a:pPr marL="457200" lvl="1" indent="-18288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◦"/>
            </a:pPr>
            <a:r>
              <a:rPr lang="en-US" sz="2000"/>
              <a:t>These issues can be solved by obtaining more various and accurate data </a:t>
            </a:r>
            <a:endParaRPr/>
          </a:p>
          <a:p>
            <a:pPr marL="457200" lvl="1" indent="-18288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Char char="◦"/>
            </a:pPr>
            <a:r>
              <a:rPr lang="en-US" sz="2000"/>
              <a:t>Potential combination with route recognition tools may be one way of improving the data </a:t>
            </a:r>
            <a:endParaRPr/>
          </a:p>
          <a:p>
            <a:pPr marL="182880" lvl="0" indent="-68579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>
            <a:alpha val="60000"/>
          </a:srgbClr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35" name="Google Shape;435;p26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6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6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" name="Google Shape;438;p26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439" name="Google Shape;439;p26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40" name="Google Shape;440;p26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441" name="Google Shape;441;p26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442" name="Google Shape;442;p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43" name="Google Shape;443;p26"/>
          <p:cNvSpPr/>
          <p:nvPr/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6"/>
          <p:cNvSpPr/>
          <p:nvPr/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6"/>
          <p:cNvSpPr txBox="1">
            <a:spLocks noGrp="1"/>
          </p:cNvSpPr>
          <p:nvPr>
            <p:ph type="title"/>
          </p:nvPr>
        </p:nvSpPr>
        <p:spPr>
          <a:xfrm>
            <a:off x="1209040" y="1754659"/>
            <a:ext cx="9860547" cy="300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Century Gothic"/>
              <a:buNone/>
            </a:pPr>
            <a:r>
              <a:rPr lang="en-US" sz="6800" cap="none" dirty="0">
                <a:solidFill>
                  <a:schemeClr val="lt1"/>
                </a:solidFill>
              </a:rPr>
              <a:t>Questions</a:t>
            </a:r>
            <a:endParaRPr dirty="0"/>
          </a:p>
        </p:txBody>
      </p:sp>
      <p:sp>
        <p:nvSpPr>
          <p:cNvPr id="446" name="Google Shape;446;p26"/>
          <p:cNvSpPr/>
          <p:nvPr/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7" name="Google Shape;447;p26"/>
          <p:cNvCxnSpPr/>
          <p:nvPr/>
        </p:nvCxnSpPr>
        <p:spPr>
          <a:xfrm>
            <a:off x="5250180" y="455369"/>
            <a:ext cx="0" cy="64008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48" name="Google Shape;448;p26"/>
          <p:cNvCxnSpPr/>
          <p:nvPr/>
        </p:nvCxnSpPr>
        <p:spPr>
          <a:xfrm>
            <a:off x="6941820" y="455369"/>
            <a:ext cx="0" cy="64008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49" name="Google Shape;449;p26"/>
          <p:cNvCxnSpPr/>
          <p:nvPr/>
        </p:nvCxnSpPr>
        <p:spPr>
          <a:xfrm>
            <a:off x="5250180" y="1100664"/>
            <a:ext cx="1691640" cy="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7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Works Cited</a:t>
            </a:r>
            <a:endParaRPr/>
          </a:p>
        </p:txBody>
      </p:sp>
      <p:sp>
        <p:nvSpPr>
          <p:cNvPr id="455" name="Google Shape;455;p27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Carter, Virgil, and Robert E. Machol. “Technical Note—Operations Research on Football.” Operations Research 19, no. 2 (1971): 541–44. https://doi.org/10.1287/opre.19.2.541.</a:t>
            </a:r>
            <a:endParaRPr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Yurko, Ronald, Ventura, Samuel and Horowitz, Maksim. "nflWAR: a reproducible method for offensive player evaluation in football" </a:t>
            </a:r>
            <a:r>
              <a:rPr lang="en-US" i="1"/>
              <a:t>Journal of Quantitative Analysis in Sports</a:t>
            </a:r>
            <a:r>
              <a:rPr lang="en-US"/>
              <a:t> 15, no. 3 (2019): 163-183. https://doi.org/10.1515/jqas-2018-0010</a:t>
            </a:r>
            <a:endParaRPr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von Dohlen, Paul. “Tweaking the NFL's Quarterback Passer Rating for Better Results.” Journal of Quantitative Analysis in Sports 7, no. 3 (2011). https://doi.org/10.2202/1559-0410.1359.</a:t>
            </a:r>
            <a:endParaRPr/>
          </a:p>
          <a:p>
            <a:pPr marL="182880" lvl="0" indent="-68579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>
            <a:alpha val="60000"/>
          </a:srgbClr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6" name="Google Shape;186;p3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" name="Google Shape;189;p3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0" name="Google Shape;190;p3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91" name="Google Shape;191;p3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92" name="Google Shape;192;p3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93" name="Google Shape;193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4" name="Google Shape;194;p3"/>
          <p:cNvSpPr/>
          <p:nvPr/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"/>
          <p:cNvSpPr/>
          <p:nvPr/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3"/>
          <p:cNvSpPr txBox="1">
            <a:spLocks noGrp="1"/>
          </p:cNvSpPr>
          <p:nvPr>
            <p:ph type="title"/>
          </p:nvPr>
        </p:nvSpPr>
        <p:spPr>
          <a:xfrm>
            <a:off x="1307868" y="1931448"/>
            <a:ext cx="9860547" cy="300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Font typeface="Century Gothic"/>
              <a:buNone/>
            </a:pPr>
            <a:r>
              <a:rPr lang="en-US" sz="6800" cap="none" dirty="0">
                <a:solidFill>
                  <a:schemeClr val="lt1"/>
                </a:solidFill>
              </a:rPr>
              <a:t>American</a:t>
            </a:r>
            <a:br>
              <a:rPr lang="en-US" sz="6800" cap="none" dirty="0">
                <a:solidFill>
                  <a:schemeClr val="lt1"/>
                </a:solidFill>
              </a:rPr>
            </a:br>
            <a:r>
              <a:rPr lang="en-US" sz="6800" cap="none" dirty="0">
                <a:solidFill>
                  <a:schemeClr val="lt1"/>
                </a:solidFill>
              </a:rPr>
              <a:t>Football</a:t>
            </a:r>
            <a:endParaRPr dirty="0"/>
          </a:p>
        </p:txBody>
      </p:sp>
      <p:sp>
        <p:nvSpPr>
          <p:cNvPr id="197" name="Google Shape;197;p3"/>
          <p:cNvSpPr/>
          <p:nvPr/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8" name="Google Shape;198;p3"/>
          <p:cNvCxnSpPr/>
          <p:nvPr/>
        </p:nvCxnSpPr>
        <p:spPr>
          <a:xfrm>
            <a:off x="5250180" y="455369"/>
            <a:ext cx="0" cy="64008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9" name="Google Shape;199;p3"/>
          <p:cNvCxnSpPr/>
          <p:nvPr/>
        </p:nvCxnSpPr>
        <p:spPr>
          <a:xfrm>
            <a:off x="6941820" y="455369"/>
            <a:ext cx="0" cy="64008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0" name="Google Shape;200;p3"/>
          <p:cNvCxnSpPr/>
          <p:nvPr/>
        </p:nvCxnSpPr>
        <p:spPr>
          <a:xfrm>
            <a:off x="5250180" y="1100664"/>
            <a:ext cx="1691640" cy="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endParaRPr/>
          </a:p>
        </p:txBody>
      </p:sp>
      <p:pic>
        <p:nvPicPr>
          <p:cNvPr id="206" name="Google Shape;206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25736" y="1"/>
            <a:ext cx="6566264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5">
            <a:alphaModFix/>
          </a:blip>
          <a:srcRect/>
          <a:stretch/>
        </p:blipFill>
        <p:spPr>
          <a:xfrm>
            <a:off x="0" y="0"/>
            <a:ext cx="6309476" cy="6857999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endParaRPr/>
          </a:p>
        </p:txBody>
      </p:sp>
      <p:pic>
        <p:nvPicPr>
          <p:cNvPr id="213" name="Google Shape;213;p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5980671" y="0"/>
            <a:ext cx="6211329" cy="3048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2" y="-1"/>
            <a:ext cx="5980672" cy="30485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2" y="2919470"/>
            <a:ext cx="5980672" cy="3938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895927" y="2919470"/>
            <a:ext cx="6296073" cy="393853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Quick Summary of American Football</a:t>
            </a:r>
            <a:endParaRPr/>
          </a:p>
        </p:txBody>
      </p:sp>
      <p:pic>
        <p:nvPicPr>
          <p:cNvPr id="222" name="Google Shape;222;p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 l="889" r="-1" b="-1"/>
          <a:stretch/>
        </p:blipFill>
        <p:spPr>
          <a:xfrm>
            <a:off x="5823324" y="1971094"/>
            <a:ext cx="5621588" cy="3966476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6"/>
          <p:cNvSpPr txBox="1"/>
          <p:nvPr/>
        </p:nvSpPr>
        <p:spPr>
          <a:xfrm>
            <a:off x="1077053" y="2246193"/>
            <a:ext cx="4197178" cy="3139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Gameplay is broken up into what are referred to as ‘downs’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Each down begins with a ‘snap’, which involves center ‘hiking’ the ball back to the quarterback (QB)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The QB then tries to execute the predetermined offensive play with the goal of gaining the most possible yards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Conversely, the defensive team attempts to determine the play begin run and foil it</a:t>
            </a:r>
            <a:endParaRPr dirty="0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endParaRPr/>
          </a:p>
        </p:txBody>
      </p:sp>
      <p:pic>
        <p:nvPicPr>
          <p:cNvPr id="235" name="Google Shape;235;p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-13181" y="0"/>
            <a:ext cx="12218361" cy="69568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8D8">
            <a:alpha val="60000"/>
          </a:srgbClr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1" name="Google Shape;241;p8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8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8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8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45" name="Google Shape;245;p8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46" name="Google Shape;246;p8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247" name="Google Shape;247;p8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48" name="Google Shape;248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9" name="Google Shape;249;p8"/>
          <p:cNvSpPr/>
          <p:nvPr/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8"/>
          <p:cNvSpPr/>
          <p:nvPr/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8"/>
          <p:cNvSpPr txBox="1">
            <a:spLocks noGrp="1"/>
          </p:cNvSpPr>
          <p:nvPr>
            <p:ph type="title"/>
          </p:nvPr>
        </p:nvSpPr>
        <p:spPr>
          <a:xfrm>
            <a:off x="1163720" y="1824281"/>
            <a:ext cx="9860547" cy="3005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entury Gothic"/>
              <a:buNone/>
            </a:pPr>
            <a:r>
              <a:rPr lang="en-US" sz="6800" cap="none" dirty="0">
                <a:solidFill>
                  <a:schemeClr val="lt1"/>
                </a:solidFill>
              </a:rPr>
              <a:t>Does QB’s Total EPA On Certain Routes Better Predict Win%?</a:t>
            </a:r>
            <a:endParaRPr dirty="0"/>
          </a:p>
        </p:txBody>
      </p:sp>
      <p:sp>
        <p:nvSpPr>
          <p:cNvPr id="252" name="Google Shape;252;p8"/>
          <p:cNvSpPr/>
          <p:nvPr/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3" name="Google Shape;253;p8"/>
          <p:cNvCxnSpPr/>
          <p:nvPr/>
        </p:nvCxnSpPr>
        <p:spPr>
          <a:xfrm>
            <a:off x="5250180" y="455369"/>
            <a:ext cx="0" cy="64008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54" name="Google Shape;254;p8"/>
          <p:cNvCxnSpPr/>
          <p:nvPr/>
        </p:nvCxnSpPr>
        <p:spPr>
          <a:xfrm>
            <a:off x="6941820" y="455369"/>
            <a:ext cx="0" cy="64008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55" name="Google Shape;255;p8"/>
          <p:cNvCxnSpPr/>
          <p:nvPr/>
        </p:nvCxnSpPr>
        <p:spPr>
          <a:xfrm>
            <a:off x="5250180" y="1100664"/>
            <a:ext cx="1691640" cy="0"/>
          </a:xfrm>
          <a:prstGeom prst="straightConnector1">
            <a:avLst/>
          </a:prstGeom>
          <a:solidFill>
            <a:srgbClr val="262626"/>
          </a:solidFill>
          <a:ln w="952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9"/>
          <p:cNvSpPr txBox="1">
            <a:spLocks noGrp="1"/>
          </p:cNvSpPr>
          <p:nvPr>
            <p:ph type="title"/>
          </p:nvPr>
        </p:nvSpPr>
        <p:spPr>
          <a:xfrm>
            <a:off x="726143" y="519671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Century Gothic"/>
              <a:buNone/>
            </a:pPr>
            <a:r>
              <a:rPr lang="en-US"/>
              <a:t>What is a Route?</a:t>
            </a:r>
            <a:endParaRPr/>
          </a:p>
        </p:txBody>
      </p:sp>
      <p:sp>
        <p:nvSpPr>
          <p:cNvPr id="261" name="Google Shape;261;p9"/>
          <p:cNvSpPr txBox="1">
            <a:spLocks noGrp="1"/>
          </p:cNvSpPr>
          <p:nvPr>
            <p:ph type="body" idx="1"/>
          </p:nvPr>
        </p:nvSpPr>
        <p:spPr>
          <a:xfrm>
            <a:off x="693311" y="2047540"/>
            <a:ext cx="3292469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◦"/>
            </a:pPr>
            <a:r>
              <a:rPr lang="en-US" i="0"/>
              <a:t>“A route is a pattern or path that a </a:t>
            </a:r>
            <a:r>
              <a:rPr lang="en-US" i="0" u="none" strike="noStrike"/>
              <a:t>receiver</a:t>
            </a:r>
            <a:r>
              <a:rPr lang="en-US" i="0"/>
              <a:t> in </a:t>
            </a:r>
            <a:r>
              <a:rPr lang="en-US" i="0" u="none" strike="noStrike"/>
              <a:t>gridiron football</a:t>
            </a:r>
            <a:r>
              <a:rPr lang="en-US" i="0"/>
              <a:t> runs to get open for a </a:t>
            </a:r>
            <a:r>
              <a:rPr lang="en-US" i="0" u="none" strike="noStrike"/>
              <a:t>forward pass</a:t>
            </a:r>
            <a:r>
              <a:rPr lang="en-US" u="none" strike="noStrike"/>
              <a:t>.</a:t>
            </a:r>
            <a:r>
              <a:rPr lang="en-US" i="0" u="none" strike="noStrike" baseline="30000"/>
              <a:t>”1</a:t>
            </a:r>
            <a:r>
              <a:rPr lang="en-US" i="0"/>
              <a:t> </a:t>
            </a:r>
            <a:endParaRPr/>
          </a:p>
          <a:p>
            <a:pPr marL="182880" lvl="0" indent="-18288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While any variations and subtleties, there exists a set group of route types that form the foundation for offensive play calling </a:t>
            </a:r>
            <a:endParaRPr/>
          </a:p>
        </p:txBody>
      </p:sp>
      <p:pic>
        <p:nvPicPr>
          <p:cNvPr id="262" name="Google Shape;262;p9" descr="Chart, radar 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27157" y="1606377"/>
            <a:ext cx="7512909" cy="473195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9"/>
          <p:cNvSpPr txBox="1"/>
          <p:nvPr/>
        </p:nvSpPr>
        <p:spPr>
          <a:xfrm>
            <a:off x="551934" y="5776434"/>
            <a:ext cx="3445629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baseline="30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1 </a:t>
            </a:r>
            <a:r>
              <a:rPr lang="en-US" sz="10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“Route (Gridiron Football),” Wikipedia (Wikimedia Foundation, September 23, 2022), https://en.wikipedia.org/wiki/Route_(gridiron_football).</a:t>
            </a:r>
            <a:endParaRPr sz="1000" baseline="30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2|0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"/>
</p:tagLst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413324"/>
      </a:dk2>
      <a:lt2>
        <a:srgbClr val="E2E7E8"/>
      </a:lt2>
      <a:accent1>
        <a:srgbClr val="C49792"/>
      </a:accent1>
      <a:accent2>
        <a:srgbClr val="BA9D7F"/>
      </a:accent2>
      <a:accent3>
        <a:srgbClr val="A8A57F"/>
      </a:accent3>
      <a:accent4>
        <a:srgbClr val="98AB75"/>
      </a:accent4>
      <a:accent5>
        <a:srgbClr val="8CAD83"/>
      </a:accent5>
      <a:accent6>
        <a:srgbClr val="78AF82"/>
      </a:accent6>
      <a:hlink>
        <a:srgbClr val="588C92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413324"/>
      </a:dk2>
      <a:lt2>
        <a:srgbClr val="E2E7E8"/>
      </a:lt2>
      <a:accent1>
        <a:srgbClr val="C49792"/>
      </a:accent1>
      <a:accent2>
        <a:srgbClr val="BA9D7F"/>
      </a:accent2>
      <a:accent3>
        <a:srgbClr val="A8A57F"/>
      </a:accent3>
      <a:accent4>
        <a:srgbClr val="98AB75"/>
      </a:accent4>
      <a:accent5>
        <a:srgbClr val="8CAD83"/>
      </a:accent5>
      <a:accent6>
        <a:srgbClr val="78AF82"/>
      </a:accent6>
      <a:hlink>
        <a:srgbClr val="588C92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1481</Words>
  <Application>Microsoft Office PowerPoint</Application>
  <PresentationFormat>Widescreen</PresentationFormat>
  <Paragraphs>127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Century Gothic</vt:lpstr>
      <vt:lpstr>Gill Sans</vt:lpstr>
      <vt:lpstr>Calibri</vt:lpstr>
      <vt:lpstr>Garamond</vt:lpstr>
      <vt:lpstr>Arial</vt:lpstr>
      <vt:lpstr>SavonVTI</vt:lpstr>
      <vt:lpstr>SavonVTI</vt:lpstr>
      <vt:lpstr>ANALYZING RELATIONSHIP BETWEEN QB EPA BY ROUTE AND WIN%</vt:lpstr>
      <vt:lpstr>Presentation Summary</vt:lpstr>
      <vt:lpstr>American Football</vt:lpstr>
      <vt:lpstr>PowerPoint Presentation</vt:lpstr>
      <vt:lpstr>PowerPoint Presentation</vt:lpstr>
      <vt:lpstr>Quick Summary of American Football</vt:lpstr>
      <vt:lpstr>PowerPoint Presentation</vt:lpstr>
      <vt:lpstr>Does QB’s Total EPA On Certain Routes Better Predict Win%?</vt:lpstr>
      <vt:lpstr>What is a Route?</vt:lpstr>
      <vt:lpstr>Key Routes </vt:lpstr>
      <vt:lpstr>What is EPA?</vt:lpstr>
      <vt:lpstr>Literature Review</vt:lpstr>
      <vt:lpstr>Methodology</vt:lpstr>
      <vt:lpstr>Dataset</vt:lpstr>
      <vt:lpstr>Results</vt:lpstr>
      <vt:lpstr>Sample Mean Comparison</vt:lpstr>
      <vt:lpstr>1st Multiple Regression</vt:lpstr>
      <vt:lpstr>PowerPoint Presentation</vt:lpstr>
      <vt:lpstr>PowerPoint Presentation</vt:lpstr>
      <vt:lpstr>3rd Multiple Regression</vt:lpstr>
      <vt:lpstr>3rd Multiple Regression</vt:lpstr>
      <vt:lpstr>Summary of Results </vt:lpstr>
      <vt:lpstr>Conclusion </vt:lpstr>
      <vt:lpstr>Limitations</vt:lpstr>
      <vt:lpstr>Questions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RELATIONSHIP BETWEEN QB EPA BY ROUTE AND WIN%</dc:title>
  <dc:creator>Rocco Trinci</dc:creator>
  <cp:lastModifiedBy>Rocco Trinci</cp:lastModifiedBy>
  <cp:revision>1</cp:revision>
  <dcterms:created xsi:type="dcterms:W3CDTF">2022-11-29T07:16:18Z</dcterms:created>
  <dcterms:modified xsi:type="dcterms:W3CDTF">2022-12-01T22:40:05Z</dcterms:modified>
</cp:coreProperties>
</file>